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9" r:id="rId5"/>
    <p:sldId id="261" r:id="rId6"/>
    <p:sldId id="262" r:id="rId7"/>
    <p:sldId id="270" r:id="rId8"/>
    <p:sldId id="265" r:id="rId9"/>
    <p:sldId id="266" r:id="rId10"/>
    <p:sldId id="267" r:id="rId11"/>
    <p:sldId id="263" r:id="rId12"/>
    <p:sldId id="268" r:id="rId13"/>
    <p:sldId id="271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DC43-9725-480B-87C4-8B70F0AB0FE2}" type="datetimeFigureOut">
              <a:rPr lang="hr-HR" smtClean="0"/>
              <a:pPr/>
              <a:t>13.10.2013.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5E44-8AAF-4577-9F6D-26210DD9242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DC43-9725-480B-87C4-8B70F0AB0FE2}" type="datetimeFigureOut">
              <a:rPr lang="hr-HR" smtClean="0"/>
              <a:pPr/>
              <a:t>13.10.2013.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5E44-8AAF-4577-9F6D-26210DD9242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DC43-9725-480B-87C4-8B70F0AB0FE2}" type="datetimeFigureOut">
              <a:rPr lang="hr-HR" smtClean="0"/>
              <a:pPr/>
              <a:t>13.10.2013.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5E44-8AAF-4577-9F6D-26210DD9242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DC43-9725-480B-87C4-8B70F0AB0FE2}" type="datetimeFigureOut">
              <a:rPr lang="hr-HR" smtClean="0"/>
              <a:pPr/>
              <a:t>13.10.2013.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5E44-8AAF-4577-9F6D-26210DD9242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DC43-9725-480B-87C4-8B70F0AB0FE2}" type="datetimeFigureOut">
              <a:rPr lang="hr-HR" smtClean="0"/>
              <a:pPr/>
              <a:t>13.10.2013.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5E44-8AAF-4577-9F6D-26210DD9242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DC43-9725-480B-87C4-8B70F0AB0FE2}" type="datetimeFigureOut">
              <a:rPr lang="hr-HR" smtClean="0"/>
              <a:pPr/>
              <a:t>13.10.2013.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5E44-8AAF-4577-9F6D-26210DD9242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DC43-9725-480B-87C4-8B70F0AB0FE2}" type="datetimeFigureOut">
              <a:rPr lang="hr-HR" smtClean="0"/>
              <a:pPr/>
              <a:t>13.10.2013.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5E44-8AAF-4577-9F6D-26210DD9242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DC43-9725-480B-87C4-8B70F0AB0FE2}" type="datetimeFigureOut">
              <a:rPr lang="hr-HR" smtClean="0"/>
              <a:pPr/>
              <a:t>13.10.2013.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5E44-8AAF-4577-9F6D-26210DD9242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DC43-9725-480B-87C4-8B70F0AB0FE2}" type="datetimeFigureOut">
              <a:rPr lang="hr-HR" smtClean="0"/>
              <a:pPr/>
              <a:t>13.10.2013.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5E44-8AAF-4577-9F6D-26210DD9242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DC43-9725-480B-87C4-8B70F0AB0FE2}" type="datetimeFigureOut">
              <a:rPr lang="hr-HR" smtClean="0"/>
              <a:pPr/>
              <a:t>13.10.2013.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5E44-8AAF-4577-9F6D-26210DD9242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CDC43-9725-480B-87C4-8B70F0AB0FE2}" type="datetimeFigureOut">
              <a:rPr lang="hr-HR" smtClean="0"/>
              <a:pPr/>
              <a:t>13.10.2013.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35E44-8AAF-4577-9F6D-26210DD9242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DC43-9725-480B-87C4-8B70F0AB0FE2}" type="datetimeFigureOut">
              <a:rPr lang="hr-HR" smtClean="0"/>
              <a:pPr/>
              <a:t>13.10.2013.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35E44-8AAF-4577-9F6D-26210DD9242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5.jpeg"/><Relationship Id="rId7" Type="http://schemas.openxmlformats.org/officeDocument/2006/relationships/image" Target="../media/image2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STARA  VOĆKA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8000" b="1" dirty="0" smtClean="0">
                <a:solidFill>
                  <a:schemeClr val="tx1"/>
                </a:solidFill>
              </a:rPr>
              <a:t>STARA  VOĆKA</a:t>
            </a:r>
            <a:endParaRPr lang="hr-HR" sz="8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pple-tree-24737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2083296" cy="3384376"/>
          </a:xfrm>
          <a:prstGeom prst="rect">
            <a:avLst/>
          </a:prstGeom>
        </p:spPr>
      </p:pic>
      <p:pic>
        <p:nvPicPr>
          <p:cNvPr id="5" name="Picture 4" descr="idvor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32656"/>
            <a:ext cx="5976664" cy="3422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92" y="4919008"/>
            <a:ext cx="9073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/>
              <a:t>. On podigne sjekiru, ali upravo tada začuje glasno zujanje. Opkoli ga gust roj pčela. - Nemoj sjeći voćku, nemoj- zujale su pčele. </a:t>
            </a:r>
            <a:br>
              <a:rPr lang="hr-HR" sz="2400" b="1" dirty="0" smtClean="0"/>
            </a:br>
            <a:r>
              <a:rPr lang="hr-HR" sz="2400" b="1" dirty="0" smtClean="0"/>
              <a:t>Mi ćemo kralju dati najboljeg meda, pa će opet biti zdrav i snažan. </a:t>
            </a:r>
            <a:br>
              <a:rPr lang="hr-HR" sz="2400" b="1" dirty="0" smtClean="0"/>
            </a:br>
            <a:endParaRPr lang="hr-HR" sz="2400" b="1" dirty="0"/>
          </a:p>
        </p:txBody>
      </p:sp>
      <p:pic>
        <p:nvPicPr>
          <p:cNvPr id="6" name="Picture 5" descr="2-jardim-com-pinheiro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22" y="0"/>
            <a:ext cx="7708737" cy="5019675"/>
          </a:xfrm>
          <a:prstGeom prst="rect">
            <a:avLst/>
          </a:prstGeom>
        </p:spPr>
      </p:pic>
      <p:pic>
        <p:nvPicPr>
          <p:cNvPr id="3" name="Picture 2" descr="sta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764704"/>
            <a:ext cx="2448272" cy="2808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4581128"/>
            <a:ext cx="223224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Block Arc 8"/>
          <p:cNvSpPr/>
          <p:nvPr/>
        </p:nvSpPr>
        <p:spPr>
          <a:xfrm>
            <a:off x="683568" y="2996952"/>
            <a:ext cx="360040" cy="144016"/>
          </a:xfrm>
          <a:prstGeom prst="blockArc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12" name="Picture 11" descr="cartoon-woodcutter-24274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628800"/>
            <a:ext cx="1800200" cy="3264000"/>
          </a:xfrm>
          <a:prstGeom prst="rect">
            <a:avLst/>
          </a:prstGeom>
        </p:spPr>
      </p:pic>
      <p:pic>
        <p:nvPicPr>
          <p:cNvPr id="11" name="Picture 10" descr="Bee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212976"/>
            <a:ext cx="824880" cy="824880"/>
          </a:xfrm>
          <a:prstGeom prst="rect">
            <a:avLst/>
          </a:prstGeom>
        </p:spPr>
      </p:pic>
      <p:pic>
        <p:nvPicPr>
          <p:cNvPr id="13" name="Picture 12" descr="thumb_biene_2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3429000"/>
            <a:ext cx="1166242" cy="1569941"/>
          </a:xfrm>
          <a:prstGeom prst="rect">
            <a:avLst/>
          </a:prstGeom>
        </p:spPr>
      </p:pic>
      <p:pic>
        <p:nvPicPr>
          <p:cNvPr id="14" name="Picture 13" descr="Bee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3573016"/>
            <a:ext cx="680864" cy="680864"/>
          </a:xfrm>
          <a:prstGeom prst="rect">
            <a:avLst/>
          </a:prstGeom>
        </p:spPr>
      </p:pic>
      <p:pic>
        <p:nvPicPr>
          <p:cNvPr id="16" name="Picture 15" descr="thumb_biene_2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3429000"/>
            <a:ext cx="1166242" cy="1569941"/>
          </a:xfrm>
          <a:prstGeom prst="rect">
            <a:avLst/>
          </a:prstGeom>
        </p:spPr>
      </p:pic>
      <p:pic>
        <p:nvPicPr>
          <p:cNvPr id="15" name="Picture 14" descr="Bee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1340768"/>
            <a:ext cx="936104" cy="936104"/>
          </a:xfrm>
          <a:prstGeom prst="rect">
            <a:avLst/>
          </a:prstGeom>
        </p:spPr>
      </p:pic>
      <p:pic>
        <p:nvPicPr>
          <p:cNvPr id="19" name="Picture 18" descr="Bee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1556792"/>
            <a:ext cx="936104" cy="936104"/>
          </a:xfrm>
          <a:prstGeom prst="rect">
            <a:avLst/>
          </a:prstGeom>
        </p:spPr>
      </p:pic>
      <p:pic>
        <p:nvPicPr>
          <p:cNvPr id="20" name="Picture 19" descr="Bee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1988840"/>
            <a:ext cx="936104" cy="936104"/>
          </a:xfrm>
          <a:prstGeom prst="rect">
            <a:avLst/>
          </a:prstGeom>
        </p:spPr>
      </p:pic>
      <p:pic>
        <p:nvPicPr>
          <p:cNvPr id="21" name="Picture 20" descr="Bee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2060848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sick_king_by_bitzart-d4dqjy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6192688" cy="6192688"/>
          </a:xfrm>
          <a:prstGeom prst="rect">
            <a:avLst/>
          </a:prstGeom>
        </p:spPr>
      </p:pic>
      <p:pic>
        <p:nvPicPr>
          <p:cNvPr id="3" name="Picture 2" descr="cartoon-woodcutter-24274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412776"/>
            <a:ext cx="2592288" cy="4488136"/>
          </a:xfrm>
          <a:prstGeom prst="rect">
            <a:avLst/>
          </a:prstGeom>
        </p:spPr>
      </p:pic>
      <p:pic>
        <p:nvPicPr>
          <p:cNvPr id="4" name="Picture 3" descr="photo-866884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501009"/>
            <a:ext cx="3620120" cy="2520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0232" y="548680"/>
            <a:ext cx="219573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Vrtlar baci sjekiru i otrči kralju da mu ispripovijeda što se dogodilo. </a:t>
            </a:r>
            <a:br>
              <a:rPr lang="hr-HR" sz="2400" b="1" dirty="0" smtClean="0"/>
            </a:br>
            <a:r>
              <a:rPr lang="hr-HR" sz="2400" b="1" dirty="0" smtClean="0"/>
              <a:t>Kralj otvori oči i reče slabašnim glasom: </a:t>
            </a:r>
            <a:br>
              <a:rPr lang="hr-HR" sz="2400" b="1" dirty="0" smtClean="0"/>
            </a:br>
            <a:r>
              <a:rPr lang="hr-HR" sz="2400" b="1" dirty="0" smtClean="0"/>
              <a:t>- Nemoj sjeći voćku, ostavi je.</a:t>
            </a:r>
          </a:p>
          <a:p>
            <a:r>
              <a:rPr lang="hr-HR" sz="2400" b="1" dirty="0" smtClean="0"/>
              <a:t>Toliko  sam  puta  jeo njene plodove koji su mi davale snagu .</a:t>
            </a:r>
            <a:br>
              <a:rPr lang="hr-HR" sz="2400" b="1" dirty="0" smtClean="0"/>
            </a:br>
            <a:endParaRPr lang="hr-H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429000"/>
            <a:ext cx="2736304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tterflies-flower-garden-1-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22746" cy="48797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4941168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Vrtlar tada donese kralju veliki vrč pun slatkog pčelinjeg meda. Kralj je svaki dan jeo med, pa je uskoro sasvim ozdravio.</a:t>
            </a:r>
            <a:endParaRPr lang="hr-HR" sz="3200" dirty="0"/>
          </a:p>
        </p:txBody>
      </p:sp>
      <p:pic>
        <p:nvPicPr>
          <p:cNvPr id="3" name="Picture 2" descr="0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764704"/>
            <a:ext cx="2857500" cy="4153644"/>
          </a:xfrm>
          <a:prstGeom prst="rect">
            <a:avLst/>
          </a:prstGeom>
        </p:spPr>
      </p:pic>
      <p:pic>
        <p:nvPicPr>
          <p:cNvPr id="5" name="Picture 4" descr="cartoon-woodcutter-24274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12776"/>
            <a:ext cx="1440160" cy="3540212"/>
          </a:xfrm>
          <a:prstGeom prst="rect">
            <a:avLst/>
          </a:prstGeom>
        </p:spPr>
      </p:pic>
      <p:pic>
        <p:nvPicPr>
          <p:cNvPr id="6" name="Picture 5" descr="0511-1206-2914-3113_picture_of_a_happy_honeybee_flying_and_holding_a_jar_of_honey_in_a_vector_clip_art_illustration_clipart_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2276872"/>
            <a:ext cx="1368152" cy="1940555"/>
          </a:xfrm>
          <a:prstGeom prst="rect">
            <a:avLst/>
          </a:prstGeom>
        </p:spPr>
      </p:pic>
      <p:pic>
        <p:nvPicPr>
          <p:cNvPr id="7" name="Picture 6" descr="Magic-Castle-18412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0"/>
            <a:ext cx="3085963" cy="4869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7784" y="4581128"/>
            <a:ext cx="223224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0" name="Moon 9"/>
          <p:cNvSpPr/>
          <p:nvPr/>
        </p:nvSpPr>
        <p:spPr>
          <a:xfrm rot="16442679">
            <a:off x="2137903" y="1860190"/>
            <a:ext cx="273869" cy="415799"/>
          </a:xfrm>
          <a:prstGeom prst="moon">
            <a:avLst>
              <a:gd name="adj" fmla="val 640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Stara voćka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smtClean="0"/>
              <a:t>Ruth </a:t>
            </a:r>
            <a:r>
              <a:rPr lang="hr-HR" b="1" smtClean="0"/>
              <a:t>Hurlimann</a:t>
            </a:r>
            <a:endParaRPr lang="hr-H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8067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Živio jednom jedan kralj, a imao je  lijep, veliki vrt. U vrtu je rasla prekrasna voćka. Kralju je ona od svih stabala bila najmilija. U proljeće bi se voćka osula ružičastim cvjetovima, nalik na kitice cvijeća</a:t>
            </a:r>
            <a:endParaRPr lang="hr-HR" sz="2400" dirty="0"/>
          </a:p>
        </p:txBody>
      </p:sp>
      <p:pic>
        <p:nvPicPr>
          <p:cNvPr id="23" name="Picture 22" descr="flower-garden-19275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365104"/>
            <a:ext cx="1080120" cy="789120"/>
          </a:xfrm>
          <a:prstGeom prst="rect">
            <a:avLst/>
          </a:prstGeom>
        </p:spPr>
      </p:pic>
      <p:pic>
        <p:nvPicPr>
          <p:cNvPr id="24" name="Picture 23" descr="flower-garden-19275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437112"/>
            <a:ext cx="1080120" cy="720080"/>
          </a:xfrm>
          <a:prstGeom prst="rect">
            <a:avLst/>
          </a:prstGeom>
        </p:spPr>
      </p:pic>
      <p:pic>
        <p:nvPicPr>
          <p:cNvPr id="25" name="Picture 24" descr="flower-garden-19275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365104"/>
            <a:ext cx="1080120" cy="789120"/>
          </a:xfrm>
          <a:prstGeom prst="rect">
            <a:avLst/>
          </a:prstGeom>
        </p:spPr>
      </p:pic>
      <p:pic>
        <p:nvPicPr>
          <p:cNvPr id="26" name="Picture 25" descr="2-jardim-com-pinheiro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0"/>
            <a:ext cx="8496944" cy="5157192"/>
          </a:xfrm>
          <a:prstGeom prst="rect">
            <a:avLst/>
          </a:prstGeom>
        </p:spPr>
      </p:pic>
      <p:pic>
        <p:nvPicPr>
          <p:cNvPr id="7" name="Picture 6" descr="11489266-tree-illustration--spr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764704"/>
            <a:ext cx="2606328" cy="2848447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</p:pic>
      <p:sp>
        <p:nvSpPr>
          <p:cNvPr id="8" name="TextBox 7"/>
          <p:cNvSpPr txBox="1"/>
          <p:nvPr/>
        </p:nvSpPr>
        <p:spPr>
          <a:xfrm>
            <a:off x="3851920" y="260648"/>
            <a:ext cx="27363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/>
              <a:t>              PROLJEĆE</a:t>
            </a:r>
            <a:endParaRPr lang="hr-HR" b="1" dirty="0"/>
          </a:p>
        </p:txBody>
      </p:sp>
      <p:pic>
        <p:nvPicPr>
          <p:cNvPr id="9" name="Picture 8" descr="0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76872"/>
            <a:ext cx="2857500" cy="28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4797152"/>
            <a:ext cx="223224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12" name="Picture 11" descr="desenho-das-flores-233735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75656" y="4437112"/>
            <a:ext cx="1152128" cy="815131"/>
          </a:xfrm>
          <a:prstGeom prst="rect">
            <a:avLst/>
          </a:prstGeom>
        </p:spPr>
      </p:pic>
      <p:pic>
        <p:nvPicPr>
          <p:cNvPr id="13" name="Picture 12" descr="desenho-das-flores-233735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4437112"/>
            <a:ext cx="1152128" cy="815131"/>
          </a:xfrm>
          <a:prstGeom prst="rect">
            <a:avLst/>
          </a:prstGeom>
        </p:spPr>
      </p:pic>
      <p:pic>
        <p:nvPicPr>
          <p:cNvPr id="14" name="Picture 13" descr="desenho-das-flores-2337353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4416050"/>
            <a:ext cx="1080120" cy="764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085185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Ljeti je bila pokrivena zelenim lišćem i </a:t>
            </a:r>
            <a:r>
              <a:rPr lang="hr-HR" sz="2800" dirty="0" smtClean="0"/>
              <a:t> malim plodovima </a:t>
            </a:r>
            <a:r>
              <a:rPr lang="hr-HR" sz="2800" dirty="0"/>
              <a:t>što su </a:t>
            </a:r>
            <a:r>
              <a:rPr lang="hr-HR" sz="2800" dirty="0" smtClean="0"/>
              <a:t> dozrijevali na  </a:t>
            </a:r>
            <a:r>
              <a:rPr lang="hr-HR" sz="2800" dirty="0"/>
              <a:t>suncu. </a:t>
            </a:r>
            <a:br>
              <a:rPr lang="hr-HR" sz="2800" dirty="0"/>
            </a:br>
            <a:endParaRPr lang="hr-HR" sz="2800" dirty="0"/>
          </a:p>
        </p:txBody>
      </p:sp>
      <p:pic>
        <p:nvPicPr>
          <p:cNvPr id="9" name="Picture 8" descr="2-jardim-com-pinheiro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496944" cy="5157192"/>
          </a:xfrm>
          <a:prstGeom prst="rect">
            <a:avLst/>
          </a:prstGeom>
        </p:spPr>
      </p:pic>
      <p:pic>
        <p:nvPicPr>
          <p:cNvPr id="11" name="Picture 10" descr="0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276872"/>
            <a:ext cx="2857500" cy="2857500"/>
          </a:xfrm>
          <a:prstGeom prst="rect">
            <a:avLst/>
          </a:prstGeom>
        </p:spPr>
      </p:pic>
      <p:sp>
        <p:nvSpPr>
          <p:cNvPr id="13" name="Block Arc 12"/>
          <p:cNvSpPr/>
          <p:nvPr/>
        </p:nvSpPr>
        <p:spPr>
          <a:xfrm rot="10261770">
            <a:off x="980625" y="3024142"/>
            <a:ext cx="360040" cy="144016"/>
          </a:xfrm>
          <a:prstGeom prst="blockArc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4797152"/>
            <a:ext cx="223224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8" name="Picture 7" descr="19802256-summer-tree-with-green-leaves-illustr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548680"/>
            <a:ext cx="3240360" cy="3240360"/>
          </a:xfrm>
          <a:prstGeom prst="rect">
            <a:avLst/>
          </a:prstGeom>
          <a:solidFill>
            <a:srgbClr val="FFC000"/>
          </a:solidFill>
          <a:ln w="76200">
            <a:solidFill>
              <a:srgbClr val="FF9900"/>
            </a:solidFill>
            <a:prstDash val="sysDot"/>
          </a:ln>
        </p:spPr>
      </p:pic>
      <p:pic>
        <p:nvPicPr>
          <p:cNvPr id="12" name="Picture 11" descr="6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3993" y="2420888"/>
            <a:ext cx="140015" cy="216024"/>
          </a:xfrm>
          <a:prstGeom prst="rect">
            <a:avLst/>
          </a:prstGeom>
        </p:spPr>
      </p:pic>
      <p:pic>
        <p:nvPicPr>
          <p:cNvPr id="14" name="Picture 13" descr="6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844824"/>
            <a:ext cx="140015" cy="216024"/>
          </a:xfrm>
          <a:prstGeom prst="rect">
            <a:avLst/>
          </a:prstGeom>
        </p:spPr>
      </p:pic>
      <p:pic>
        <p:nvPicPr>
          <p:cNvPr id="15" name="Picture 14" descr="6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772816"/>
            <a:ext cx="140015" cy="216024"/>
          </a:xfrm>
          <a:prstGeom prst="rect">
            <a:avLst/>
          </a:prstGeom>
          <a:ln w="28575">
            <a:solidFill>
              <a:schemeClr val="tx1"/>
            </a:solidFill>
            <a:prstDash val="sysDash"/>
          </a:ln>
        </p:spPr>
      </p:pic>
      <p:pic>
        <p:nvPicPr>
          <p:cNvPr id="16" name="Picture 15" descr="6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628800"/>
            <a:ext cx="140015" cy="216024"/>
          </a:xfrm>
          <a:prstGeom prst="rect">
            <a:avLst/>
          </a:prstGeom>
        </p:spPr>
      </p:pic>
      <p:pic>
        <p:nvPicPr>
          <p:cNvPr id="17" name="Picture 16" descr="6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268760"/>
            <a:ext cx="140015" cy="216024"/>
          </a:xfrm>
          <a:prstGeom prst="rect">
            <a:avLst/>
          </a:prstGeom>
        </p:spPr>
      </p:pic>
      <p:pic>
        <p:nvPicPr>
          <p:cNvPr id="18" name="Picture 17" descr="6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2420888"/>
            <a:ext cx="140015" cy="216024"/>
          </a:xfrm>
          <a:prstGeom prst="rect">
            <a:avLst/>
          </a:prstGeom>
        </p:spPr>
      </p:pic>
      <p:sp>
        <p:nvSpPr>
          <p:cNvPr id="19" name="Sun 18"/>
          <p:cNvSpPr/>
          <p:nvPr/>
        </p:nvSpPr>
        <p:spPr>
          <a:xfrm>
            <a:off x="6732240" y="260648"/>
            <a:ext cx="1512168" cy="1368152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80112" y="332656"/>
            <a:ext cx="1296144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LJETO</a:t>
            </a:r>
            <a:endParaRPr lang="hr-H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jardim-com-pinheiro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496944" cy="5157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522920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 jesen je rađala velikim, slatkim jabukama. Kralj je svaki dan dolazio u vrt i jeo mirisne jabuke. Zato je bio zdrav i uvijek dobre volje.</a:t>
            </a:r>
            <a:endParaRPr lang="hr-H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548680"/>
            <a:ext cx="122413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hr-HR" b="1" dirty="0" smtClean="0"/>
              <a:t>JESEN</a:t>
            </a:r>
            <a:endParaRPr lang="hr-HR" b="1" dirty="0"/>
          </a:p>
        </p:txBody>
      </p:sp>
      <p:pic>
        <p:nvPicPr>
          <p:cNvPr id="8" name="Picture 7" descr="apple-tree-yellow-autumn-20891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548680"/>
            <a:ext cx="3193504" cy="3193504"/>
          </a:xfrm>
          <a:prstGeom prst="rect">
            <a:avLst/>
          </a:prstGeom>
        </p:spPr>
      </p:pic>
      <p:pic>
        <p:nvPicPr>
          <p:cNvPr id="9" name="Picture 8" descr="leaves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276872"/>
            <a:ext cx="5276349" cy="17784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52120" y="3501008"/>
            <a:ext cx="201622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14" name="Picture 13" descr="MMAG00630_0000[1]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340768"/>
            <a:ext cx="2304256" cy="1638672"/>
          </a:xfrm>
          <a:prstGeom prst="rect">
            <a:avLst/>
          </a:prstGeom>
        </p:spPr>
      </p:pic>
      <p:pic>
        <p:nvPicPr>
          <p:cNvPr id="15" name="Picture 14" descr="MMAG00630_0000[1]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836712"/>
            <a:ext cx="3059832" cy="2430760"/>
          </a:xfrm>
          <a:prstGeom prst="rect">
            <a:avLst/>
          </a:prstGeom>
        </p:spPr>
      </p:pic>
      <p:pic>
        <p:nvPicPr>
          <p:cNvPr id="16" name="Picture 15" descr="MMAG00630_0000[1]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12576" y="476672"/>
            <a:ext cx="3059832" cy="3222848"/>
          </a:xfrm>
          <a:prstGeom prst="rect">
            <a:avLst/>
          </a:prstGeom>
        </p:spPr>
      </p:pic>
      <p:pic>
        <p:nvPicPr>
          <p:cNvPr id="19" name="Picture 18" descr="leaves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268760"/>
            <a:ext cx="6048672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450912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/>
              <a:t>Godine su prolazile. Voćka je počela starjeti, gubiti snagu. Došla je strašna, ledena zima. Voćka se  osušila</a:t>
            </a:r>
            <a:r>
              <a:rPr lang="hr-HR" sz="2400" dirty="0" smtClean="0"/>
              <a:t>. </a:t>
            </a:r>
            <a:endParaRPr lang="hr-HR" sz="2400" dirty="0"/>
          </a:p>
        </p:txBody>
      </p:sp>
      <p:pic>
        <p:nvPicPr>
          <p:cNvPr id="8" name="Picture 7" descr="st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88640"/>
            <a:ext cx="3744416" cy="4050010"/>
          </a:xfrm>
          <a:prstGeom prst="rect">
            <a:avLst/>
          </a:prstGeom>
          <a:ln w="38100">
            <a:solidFill>
              <a:schemeClr val="tx1"/>
            </a:solidFill>
            <a:prstDash val="sysDot"/>
          </a:ln>
        </p:spPr>
      </p:pic>
      <p:pic>
        <p:nvPicPr>
          <p:cNvPr id="10" name="Picture 9" descr="0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2857500" cy="3073524"/>
          </a:xfrm>
          <a:prstGeom prst="rect">
            <a:avLst/>
          </a:prstGeom>
        </p:spPr>
      </p:pic>
      <p:sp>
        <p:nvSpPr>
          <p:cNvPr id="12" name="Block Arc 11"/>
          <p:cNvSpPr/>
          <p:nvPr/>
        </p:nvSpPr>
        <p:spPr>
          <a:xfrm>
            <a:off x="899592" y="2204864"/>
            <a:ext cx="360040" cy="144016"/>
          </a:xfrm>
          <a:prstGeom prst="blockArc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3861048"/>
            <a:ext cx="223224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861048"/>
            <a:ext cx="223224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3861048"/>
            <a:ext cx="223224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836712"/>
            <a:ext cx="2232248" cy="40011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/>
              <a:t>ZIMA</a:t>
            </a:r>
            <a:endParaRPr lang="hr-H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5157192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U proljeće, rascvala su se sva stabla u vrtu. Samo je stara voćka stajala siva  i suha. Kralj je gledao dragu voćku kako umire. Bio je vrlo, </a:t>
            </a:r>
            <a:r>
              <a:rPr lang="hr-HR" sz="2800" dirty="0" err="1" smtClean="0"/>
              <a:t>vrlo</a:t>
            </a:r>
            <a:r>
              <a:rPr lang="hr-HR" sz="2800" dirty="0" smtClean="0"/>
              <a:t> tužan</a:t>
            </a:r>
            <a:r>
              <a:rPr lang="hr-HR" sz="2800" b="1" dirty="0" smtClean="0"/>
              <a:t>. </a:t>
            </a:r>
            <a:endParaRPr lang="hr-HR" sz="2800" b="1" dirty="0"/>
          </a:p>
        </p:txBody>
      </p:sp>
      <p:pic>
        <p:nvPicPr>
          <p:cNvPr id="6" name="Picture 5" descr="2-jardim-com-pinheiro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23" y="332656"/>
            <a:ext cx="6763902" cy="4687019"/>
          </a:xfrm>
          <a:prstGeom prst="rect">
            <a:avLst/>
          </a:prstGeom>
        </p:spPr>
      </p:pic>
      <p:pic>
        <p:nvPicPr>
          <p:cNvPr id="3" name="Picture 2" descr="sta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052736"/>
            <a:ext cx="2234539" cy="2520280"/>
          </a:xfrm>
          <a:prstGeom prst="rect">
            <a:avLst/>
          </a:prstGeom>
        </p:spPr>
      </p:pic>
      <p:pic>
        <p:nvPicPr>
          <p:cNvPr id="7" name="Picture 6" descr="0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32856"/>
            <a:ext cx="28575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4581128"/>
            <a:ext cx="223224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Block Arc 8"/>
          <p:cNvSpPr/>
          <p:nvPr/>
        </p:nvSpPr>
        <p:spPr>
          <a:xfrm>
            <a:off x="683568" y="2996952"/>
            <a:ext cx="360040" cy="144016"/>
          </a:xfrm>
          <a:prstGeom prst="blockArc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260648"/>
            <a:ext cx="273630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/>
              <a:t>              PROLJEĆE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sick_king_by_bitzart-d4dqjy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86148"/>
            <a:ext cx="7022107" cy="5719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573016"/>
            <a:ext cx="3240360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2996952"/>
            <a:ext cx="4968552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Pozvao je vrtlara i naredio mu da </a:t>
            </a:r>
            <a:r>
              <a:rPr lang="hr-HR" sz="3200" dirty="0" err="1" smtClean="0"/>
              <a:t>posječe</a:t>
            </a:r>
            <a:r>
              <a:rPr lang="hr-HR" sz="3200" dirty="0" smtClean="0"/>
              <a:t> </a:t>
            </a:r>
            <a:r>
              <a:rPr lang="hr-HR" sz="3200" dirty="0" smtClean="0"/>
              <a:t>voćku. Čim je izustio te riječi, razbolio se. U čitavom kraljevstvu nije bilo liječnika koji bi mu mogao povratiti snagu.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37321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. </a:t>
            </a:r>
            <a:endParaRPr lang="hr-HR" sz="2400" dirty="0"/>
          </a:p>
        </p:txBody>
      </p:sp>
      <p:pic>
        <p:nvPicPr>
          <p:cNvPr id="6" name="Picture 5" descr="2-jardim-com-pinheiro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22" y="0"/>
            <a:ext cx="7708737" cy="5019675"/>
          </a:xfrm>
          <a:prstGeom prst="rect">
            <a:avLst/>
          </a:prstGeom>
        </p:spPr>
      </p:pic>
      <p:pic>
        <p:nvPicPr>
          <p:cNvPr id="3" name="Picture 2" descr="sta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764704"/>
            <a:ext cx="2448272" cy="2808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4581128"/>
            <a:ext cx="223224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Block Arc 8"/>
          <p:cNvSpPr/>
          <p:nvPr/>
        </p:nvSpPr>
        <p:spPr>
          <a:xfrm>
            <a:off x="683568" y="2996952"/>
            <a:ext cx="360040" cy="144016"/>
          </a:xfrm>
          <a:prstGeom prst="blockArc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5013176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Vrtlar je uzeo sjekiru i zaputio se u vrt da </a:t>
            </a:r>
            <a:r>
              <a:rPr lang="hr-HR" sz="2400" dirty="0" err="1" smtClean="0"/>
              <a:t>posječe</a:t>
            </a:r>
            <a:r>
              <a:rPr lang="hr-HR" sz="2400" dirty="0" smtClean="0"/>
              <a:t> staru voćku. U taj čas doletje k njemu krasna ptica i reče: </a:t>
            </a:r>
            <a:br>
              <a:rPr lang="hr-HR" sz="2400" dirty="0" smtClean="0"/>
            </a:br>
            <a:r>
              <a:rPr lang="hr-HR" sz="2400" dirty="0" smtClean="0"/>
              <a:t>- Nemoj sjeći tu voćku, molim te. Kora joj je puna kukaca. Ja se njima hranim. </a:t>
            </a:r>
            <a:endParaRPr lang="hr-HR" sz="2400" dirty="0"/>
          </a:p>
        </p:txBody>
      </p:sp>
      <p:pic>
        <p:nvPicPr>
          <p:cNvPr id="12" name="Picture 11" descr="cartoon-woodcutter-24274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844824"/>
            <a:ext cx="1800200" cy="3264000"/>
          </a:xfrm>
          <a:prstGeom prst="rect">
            <a:avLst/>
          </a:prstGeom>
        </p:spPr>
      </p:pic>
      <p:pic>
        <p:nvPicPr>
          <p:cNvPr id="13" name="Picture 12" descr="bir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76672"/>
            <a:ext cx="1285875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37321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. </a:t>
            </a:r>
            <a:endParaRPr lang="hr-HR" sz="2400" dirty="0"/>
          </a:p>
        </p:txBody>
      </p:sp>
      <p:pic>
        <p:nvPicPr>
          <p:cNvPr id="6" name="Picture 5" descr="2-jardim-com-pinheiro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22" y="0"/>
            <a:ext cx="7708737" cy="5019675"/>
          </a:xfrm>
          <a:prstGeom prst="rect">
            <a:avLst/>
          </a:prstGeom>
        </p:spPr>
      </p:pic>
      <p:pic>
        <p:nvPicPr>
          <p:cNvPr id="3" name="Picture 2" descr="sta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764704"/>
            <a:ext cx="2448272" cy="2808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4581128"/>
            <a:ext cx="223224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9" name="Block Arc 8"/>
          <p:cNvSpPr/>
          <p:nvPr/>
        </p:nvSpPr>
        <p:spPr>
          <a:xfrm>
            <a:off x="683568" y="2996952"/>
            <a:ext cx="360040" cy="144016"/>
          </a:xfrm>
          <a:prstGeom prst="blockArc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12" name="Picture 11" descr="cartoon-woodcutter-24274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844824"/>
            <a:ext cx="1800200" cy="3264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3528" y="5157192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/>
              <a:t>Uto doskakuće k vrtlaru vjeverica i vikne drhtavim glasom: </a:t>
            </a:r>
            <a:br>
              <a:rPr lang="hr-HR" sz="2000" b="1" dirty="0" smtClean="0"/>
            </a:br>
            <a:r>
              <a:rPr lang="hr-HR" sz="2000" b="1" dirty="0" smtClean="0"/>
              <a:t>- Vrtlaru, </a:t>
            </a:r>
            <a:r>
              <a:rPr lang="hr-HR" sz="2000" b="1" dirty="0" err="1" smtClean="0"/>
              <a:t>vrtlaru</a:t>
            </a:r>
            <a:r>
              <a:rPr lang="hr-HR" sz="2000" b="1" dirty="0" smtClean="0"/>
              <a:t> molim te nemoj sjeći voćku. Ako je </a:t>
            </a:r>
            <a:r>
              <a:rPr lang="hr-HR" sz="2000" b="1" dirty="0" err="1" smtClean="0"/>
              <a:t>posječeš</a:t>
            </a:r>
            <a:r>
              <a:rPr lang="hr-HR" sz="2000" b="1" dirty="0" smtClean="0"/>
              <a:t>, uništit ćeš mi zalihe za zimu, pa ću umrijeti od gladi kad dođe studen. </a:t>
            </a:r>
            <a:br>
              <a:rPr lang="hr-HR" sz="2000" b="1" dirty="0" smtClean="0"/>
            </a:br>
            <a:r>
              <a:rPr lang="hr-HR" sz="2000" b="1" dirty="0" smtClean="0"/>
              <a:t>Ali vrtlar odgovori: - Kralj mi je naredio da posiječem voćku. Moram poslušati kraljevu naredbu</a:t>
            </a:r>
            <a:endParaRPr lang="hr-HR" sz="2000" b="1" dirty="0"/>
          </a:p>
        </p:txBody>
      </p:sp>
      <p:pic>
        <p:nvPicPr>
          <p:cNvPr id="11" name="Picture 10" descr="thumb-animal_art_squirrelwave_anim.gif.350.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3247540"/>
            <a:ext cx="2037606" cy="1752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294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STARA  VOĆKA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Stara voćka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STARA  VOĆKA</dc:title>
  <dc:creator>Alda</dc:creator>
  <cp:lastModifiedBy>Alda</cp:lastModifiedBy>
  <cp:revision>6</cp:revision>
  <dcterms:created xsi:type="dcterms:W3CDTF">2013-10-08T17:46:38Z</dcterms:created>
  <dcterms:modified xsi:type="dcterms:W3CDTF">2013-10-13T08:32:25Z</dcterms:modified>
</cp:coreProperties>
</file>