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7" r:id="rId2"/>
    <p:sldId id="258" r:id="rId3"/>
    <p:sldId id="259" r:id="rId4"/>
    <p:sldId id="260" r:id="rId5"/>
    <p:sldId id="261" r:id="rId6"/>
    <p:sldId id="262" r:id="rId7"/>
    <p:sldId id="263" r:id="rId8"/>
    <p:sldId id="264" r:id="rId9"/>
    <p:sldId id="265" r:id="rId10"/>
    <p:sldId id="266" r:id="rId11"/>
    <p:sldId id="267" r:id="rId12"/>
    <p:sldId id="269" r:id="rId13"/>
    <p:sldId id="270" r:id="rId14"/>
    <p:sldId id="271" r:id="rId15"/>
    <p:sldId id="272" r:id="rId16"/>
    <p:sldId id="273" r:id="rId17"/>
    <p:sldId id="274" r:id="rId18"/>
    <p:sldId id="287" r:id="rId19"/>
    <p:sldId id="277" r:id="rId20"/>
    <p:sldId id="278" r:id="rId21"/>
    <p:sldId id="279" r:id="rId22"/>
    <p:sldId id="280" r:id="rId23"/>
    <p:sldId id="281" r:id="rId24"/>
    <p:sldId id="282" r:id="rId25"/>
    <p:sldId id="283" r:id="rId26"/>
    <p:sldId id="284" r:id="rId27"/>
    <p:sldId id="285" r:id="rId28"/>
    <p:sldId id="288" r:id="rId29"/>
    <p:sldId id="289" r:id="rId30"/>
    <p:sldId id="291" r:id="rId31"/>
  </p:sldIdLst>
  <p:sldSz cx="9144000" cy="6858000" type="screen4x3"/>
  <p:notesSz cx="6858000" cy="9144000"/>
  <p:defaultTextStyle>
    <a:defPPr>
      <a:defRPr lang="hr-H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D74"/>
    <a:srgbClr val="FE000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148" autoAdjust="0"/>
    <p:restoredTop sz="94660"/>
  </p:normalViewPr>
  <p:slideViewPr>
    <p:cSldViewPr>
      <p:cViewPr varScale="1">
        <p:scale>
          <a:sx n="88" d="100"/>
          <a:sy n="88" d="100"/>
        </p:scale>
        <p:origin x="-148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hr-HR"/>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hr-HR"/>
          </a:p>
        </p:txBody>
      </p:sp>
      <p:sp>
        <p:nvSpPr>
          <p:cNvPr id="389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hr-HR" noProof="0" smtClean="0"/>
              <a:t>Click to edit Master text styles</a:t>
            </a:r>
          </a:p>
          <a:p>
            <a:pPr lvl="1"/>
            <a:r>
              <a:rPr lang="hr-HR" noProof="0" smtClean="0"/>
              <a:t>Second level</a:t>
            </a:r>
          </a:p>
          <a:p>
            <a:pPr lvl="2"/>
            <a:r>
              <a:rPr lang="hr-HR" noProof="0" smtClean="0"/>
              <a:t>Third level</a:t>
            </a:r>
          </a:p>
          <a:p>
            <a:pPr lvl="3"/>
            <a:r>
              <a:rPr lang="hr-HR" noProof="0" smtClean="0"/>
              <a:t>Fourth level</a:t>
            </a:r>
          </a:p>
          <a:p>
            <a:pPr lvl="4"/>
            <a:r>
              <a:rPr lang="hr-HR"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hr-HR"/>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676BFC23-8B61-498A-8D3D-C7FE18145303}" type="slidenum">
              <a:rPr lang="hr-HR"/>
              <a:pPr>
                <a:defRPr/>
              </a:pPr>
              <a:t>‹#›</a:t>
            </a:fld>
            <a:endParaRPr lang="hr-H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hr-H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hr-HR"/>
          </a:p>
        </p:txBody>
      </p:sp>
      <p:sp>
        <p:nvSpPr>
          <p:cNvPr id="4" name="Rectangle 4"/>
          <p:cNvSpPr>
            <a:spLocks noGrp="1" noChangeArrowheads="1"/>
          </p:cNvSpPr>
          <p:nvPr>
            <p:ph type="dt" sz="half" idx="10"/>
          </p:nvPr>
        </p:nvSpPr>
        <p:spPr>
          <a:ln/>
        </p:spPr>
        <p:txBody>
          <a:bodyPr/>
          <a:lstStyle>
            <a:lvl1pPr>
              <a:defRPr/>
            </a:lvl1pPr>
          </a:lstStyle>
          <a:p>
            <a:pPr>
              <a:defRPr/>
            </a:pPr>
            <a:endParaRPr lang="hr-HR"/>
          </a:p>
        </p:txBody>
      </p:sp>
      <p:sp>
        <p:nvSpPr>
          <p:cNvPr id="5" name="Rectangle 5"/>
          <p:cNvSpPr>
            <a:spLocks noGrp="1" noChangeArrowheads="1"/>
          </p:cNvSpPr>
          <p:nvPr>
            <p:ph type="ftr" sz="quarter" idx="11"/>
          </p:nvPr>
        </p:nvSpPr>
        <p:spPr>
          <a:ln/>
        </p:spPr>
        <p:txBody>
          <a:bodyPr/>
          <a:lstStyle>
            <a:lvl1pPr>
              <a:defRPr/>
            </a:lvl1pPr>
          </a:lstStyle>
          <a:p>
            <a:pPr>
              <a:defRPr/>
            </a:pPr>
            <a:endParaRPr lang="hr-HR"/>
          </a:p>
        </p:txBody>
      </p:sp>
      <p:sp>
        <p:nvSpPr>
          <p:cNvPr id="6" name="Rectangle 6"/>
          <p:cNvSpPr>
            <a:spLocks noGrp="1" noChangeArrowheads="1"/>
          </p:cNvSpPr>
          <p:nvPr>
            <p:ph type="sldNum" sz="quarter" idx="12"/>
          </p:nvPr>
        </p:nvSpPr>
        <p:spPr>
          <a:ln/>
        </p:spPr>
        <p:txBody>
          <a:bodyPr/>
          <a:lstStyle>
            <a:lvl1pPr>
              <a:defRPr/>
            </a:lvl1pPr>
          </a:lstStyle>
          <a:p>
            <a:pPr>
              <a:defRPr/>
            </a:pPr>
            <a:fld id="{C7823838-1C36-4A4A-99C6-FFD4CEA78E5F}" type="slidenum">
              <a:rPr lang="hr-HR"/>
              <a:pPr>
                <a:defRPr/>
              </a:pPr>
              <a:t>‹#›</a:t>
            </a:fld>
            <a:endParaRPr lang="hr-H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Rectangle 4"/>
          <p:cNvSpPr>
            <a:spLocks noGrp="1" noChangeArrowheads="1"/>
          </p:cNvSpPr>
          <p:nvPr>
            <p:ph type="dt" sz="half" idx="10"/>
          </p:nvPr>
        </p:nvSpPr>
        <p:spPr>
          <a:ln/>
        </p:spPr>
        <p:txBody>
          <a:bodyPr/>
          <a:lstStyle>
            <a:lvl1pPr>
              <a:defRPr/>
            </a:lvl1pPr>
          </a:lstStyle>
          <a:p>
            <a:pPr>
              <a:defRPr/>
            </a:pPr>
            <a:endParaRPr lang="hr-HR"/>
          </a:p>
        </p:txBody>
      </p:sp>
      <p:sp>
        <p:nvSpPr>
          <p:cNvPr id="5" name="Rectangle 5"/>
          <p:cNvSpPr>
            <a:spLocks noGrp="1" noChangeArrowheads="1"/>
          </p:cNvSpPr>
          <p:nvPr>
            <p:ph type="ftr" sz="quarter" idx="11"/>
          </p:nvPr>
        </p:nvSpPr>
        <p:spPr>
          <a:ln/>
        </p:spPr>
        <p:txBody>
          <a:bodyPr/>
          <a:lstStyle>
            <a:lvl1pPr>
              <a:defRPr/>
            </a:lvl1pPr>
          </a:lstStyle>
          <a:p>
            <a:pPr>
              <a:defRPr/>
            </a:pPr>
            <a:endParaRPr lang="hr-HR"/>
          </a:p>
        </p:txBody>
      </p:sp>
      <p:sp>
        <p:nvSpPr>
          <p:cNvPr id="6" name="Rectangle 6"/>
          <p:cNvSpPr>
            <a:spLocks noGrp="1" noChangeArrowheads="1"/>
          </p:cNvSpPr>
          <p:nvPr>
            <p:ph type="sldNum" sz="quarter" idx="12"/>
          </p:nvPr>
        </p:nvSpPr>
        <p:spPr>
          <a:ln/>
        </p:spPr>
        <p:txBody>
          <a:bodyPr/>
          <a:lstStyle>
            <a:lvl1pPr>
              <a:defRPr/>
            </a:lvl1pPr>
          </a:lstStyle>
          <a:p>
            <a:pPr>
              <a:defRPr/>
            </a:pPr>
            <a:fld id="{AABFC8FC-FF31-4110-A833-FFC87C5BE453}" type="slidenum">
              <a:rPr lang="hr-HR"/>
              <a:pPr>
                <a:defRPr/>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hr-H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Rectangle 4"/>
          <p:cNvSpPr>
            <a:spLocks noGrp="1" noChangeArrowheads="1"/>
          </p:cNvSpPr>
          <p:nvPr>
            <p:ph type="dt" sz="half" idx="10"/>
          </p:nvPr>
        </p:nvSpPr>
        <p:spPr>
          <a:ln/>
        </p:spPr>
        <p:txBody>
          <a:bodyPr/>
          <a:lstStyle>
            <a:lvl1pPr>
              <a:defRPr/>
            </a:lvl1pPr>
          </a:lstStyle>
          <a:p>
            <a:pPr>
              <a:defRPr/>
            </a:pPr>
            <a:endParaRPr lang="hr-HR"/>
          </a:p>
        </p:txBody>
      </p:sp>
      <p:sp>
        <p:nvSpPr>
          <p:cNvPr id="5" name="Rectangle 5"/>
          <p:cNvSpPr>
            <a:spLocks noGrp="1" noChangeArrowheads="1"/>
          </p:cNvSpPr>
          <p:nvPr>
            <p:ph type="ftr" sz="quarter" idx="11"/>
          </p:nvPr>
        </p:nvSpPr>
        <p:spPr>
          <a:ln/>
        </p:spPr>
        <p:txBody>
          <a:bodyPr/>
          <a:lstStyle>
            <a:lvl1pPr>
              <a:defRPr/>
            </a:lvl1pPr>
          </a:lstStyle>
          <a:p>
            <a:pPr>
              <a:defRPr/>
            </a:pPr>
            <a:endParaRPr lang="hr-HR"/>
          </a:p>
        </p:txBody>
      </p:sp>
      <p:sp>
        <p:nvSpPr>
          <p:cNvPr id="6" name="Rectangle 6"/>
          <p:cNvSpPr>
            <a:spLocks noGrp="1" noChangeArrowheads="1"/>
          </p:cNvSpPr>
          <p:nvPr>
            <p:ph type="sldNum" sz="quarter" idx="12"/>
          </p:nvPr>
        </p:nvSpPr>
        <p:spPr>
          <a:ln/>
        </p:spPr>
        <p:txBody>
          <a:bodyPr/>
          <a:lstStyle>
            <a:lvl1pPr>
              <a:defRPr/>
            </a:lvl1pPr>
          </a:lstStyle>
          <a:p>
            <a:pPr>
              <a:defRPr/>
            </a:pPr>
            <a:fld id="{815D11DF-E268-4472-947B-1ECD9890A389}" type="slidenum">
              <a:rPr lang="hr-HR"/>
              <a:pPr>
                <a:defRPr/>
              </a:pPr>
              <a:t>‹#›</a:t>
            </a:fld>
            <a:endParaRPr lang="hr-H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hr-HR"/>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Rectangle 4"/>
          <p:cNvSpPr>
            <a:spLocks noGrp="1" noChangeArrowheads="1"/>
          </p:cNvSpPr>
          <p:nvPr>
            <p:ph type="dt" sz="half" idx="10"/>
          </p:nvPr>
        </p:nvSpPr>
        <p:spPr>
          <a:ln/>
        </p:spPr>
        <p:txBody>
          <a:bodyPr/>
          <a:lstStyle>
            <a:lvl1pPr>
              <a:defRPr/>
            </a:lvl1pPr>
          </a:lstStyle>
          <a:p>
            <a:pPr>
              <a:defRPr/>
            </a:pPr>
            <a:endParaRPr lang="hr-HR"/>
          </a:p>
        </p:txBody>
      </p:sp>
      <p:sp>
        <p:nvSpPr>
          <p:cNvPr id="6" name="Rectangle 5"/>
          <p:cNvSpPr>
            <a:spLocks noGrp="1" noChangeArrowheads="1"/>
          </p:cNvSpPr>
          <p:nvPr>
            <p:ph type="ftr" sz="quarter" idx="11"/>
          </p:nvPr>
        </p:nvSpPr>
        <p:spPr>
          <a:ln/>
        </p:spPr>
        <p:txBody>
          <a:bodyPr/>
          <a:lstStyle>
            <a:lvl1pPr>
              <a:defRPr/>
            </a:lvl1pPr>
          </a:lstStyle>
          <a:p>
            <a:pPr>
              <a:defRPr/>
            </a:pPr>
            <a:endParaRPr lang="hr-HR"/>
          </a:p>
        </p:txBody>
      </p:sp>
      <p:sp>
        <p:nvSpPr>
          <p:cNvPr id="7" name="Rectangle 6"/>
          <p:cNvSpPr>
            <a:spLocks noGrp="1" noChangeArrowheads="1"/>
          </p:cNvSpPr>
          <p:nvPr>
            <p:ph type="sldNum" sz="quarter" idx="12"/>
          </p:nvPr>
        </p:nvSpPr>
        <p:spPr>
          <a:ln/>
        </p:spPr>
        <p:txBody>
          <a:bodyPr/>
          <a:lstStyle>
            <a:lvl1pPr>
              <a:defRPr/>
            </a:lvl1pPr>
          </a:lstStyle>
          <a:p>
            <a:pPr>
              <a:defRPr/>
            </a:pPr>
            <a:fld id="{3835B7F6-C49D-4B7A-9B62-6BF4DEFD2E72}" type="slidenum">
              <a:rPr lang="hr-HR"/>
              <a:pPr>
                <a:defRPr/>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Rectangle 4"/>
          <p:cNvSpPr>
            <a:spLocks noGrp="1" noChangeArrowheads="1"/>
          </p:cNvSpPr>
          <p:nvPr>
            <p:ph type="dt" sz="half" idx="10"/>
          </p:nvPr>
        </p:nvSpPr>
        <p:spPr>
          <a:ln/>
        </p:spPr>
        <p:txBody>
          <a:bodyPr/>
          <a:lstStyle>
            <a:lvl1pPr>
              <a:defRPr/>
            </a:lvl1pPr>
          </a:lstStyle>
          <a:p>
            <a:pPr>
              <a:defRPr/>
            </a:pPr>
            <a:endParaRPr lang="hr-HR"/>
          </a:p>
        </p:txBody>
      </p:sp>
      <p:sp>
        <p:nvSpPr>
          <p:cNvPr id="5" name="Rectangle 5"/>
          <p:cNvSpPr>
            <a:spLocks noGrp="1" noChangeArrowheads="1"/>
          </p:cNvSpPr>
          <p:nvPr>
            <p:ph type="ftr" sz="quarter" idx="11"/>
          </p:nvPr>
        </p:nvSpPr>
        <p:spPr>
          <a:ln/>
        </p:spPr>
        <p:txBody>
          <a:bodyPr/>
          <a:lstStyle>
            <a:lvl1pPr>
              <a:defRPr/>
            </a:lvl1pPr>
          </a:lstStyle>
          <a:p>
            <a:pPr>
              <a:defRPr/>
            </a:pPr>
            <a:endParaRPr lang="hr-HR"/>
          </a:p>
        </p:txBody>
      </p:sp>
      <p:sp>
        <p:nvSpPr>
          <p:cNvPr id="6" name="Rectangle 6"/>
          <p:cNvSpPr>
            <a:spLocks noGrp="1" noChangeArrowheads="1"/>
          </p:cNvSpPr>
          <p:nvPr>
            <p:ph type="sldNum" sz="quarter" idx="12"/>
          </p:nvPr>
        </p:nvSpPr>
        <p:spPr>
          <a:ln/>
        </p:spPr>
        <p:txBody>
          <a:bodyPr/>
          <a:lstStyle>
            <a:lvl1pPr>
              <a:defRPr/>
            </a:lvl1pPr>
          </a:lstStyle>
          <a:p>
            <a:pPr>
              <a:defRPr/>
            </a:pPr>
            <a:fld id="{9B936594-CF25-4855-9BC9-A2F2DDED9D33}" type="slidenum">
              <a:rPr lang="hr-HR"/>
              <a:pPr>
                <a:defRPr/>
              </a:pPr>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hr-H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hr-HR"/>
          </a:p>
        </p:txBody>
      </p:sp>
      <p:sp>
        <p:nvSpPr>
          <p:cNvPr id="5" name="Rectangle 5"/>
          <p:cNvSpPr>
            <a:spLocks noGrp="1" noChangeArrowheads="1"/>
          </p:cNvSpPr>
          <p:nvPr>
            <p:ph type="ftr" sz="quarter" idx="11"/>
          </p:nvPr>
        </p:nvSpPr>
        <p:spPr>
          <a:ln/>
        </p:spPr>
        <p:txBody>
          <a:bodyPr/>
          <a:lstStyle>
            <a:lvl1pPr>
              <a:defRPr/>
            </a:lvl1pPr>
          </a:lstStyle>
          <a:p>
            <a:pPr>
              <a:defRPr/>
            </a:pPr>
            <a:endParaRPr lang="hr-HR"/>
          </a:p>
        </p:txBody>
      </p:sp>
      <p:sp>
        <p:nvSpPr>
          <p:cNvPr id="6" name="Rectangle 6"/>
          <p:cNvSpPr>
            <a:spLocks noGrp="1" noChangeArrowheads="1"/>
          </p:cNvSpPr>
          <p:nvPr>
            <p:ph type="sldNum" sz="quarter" idx="12"/>
          </p:nvPr>
        </p:nvSpPr>
        <p:spPr>
          <a:ln/>
        </p:spPr>
        <p:txBody>
          <a:bodyPr/>
          <a:lstStyle>
            <a:lvl1pPr>
              <a:defRPr/>
            </a:lvl1pPr>
          </a:lstStyle>
          <a:p>
            <a:pPr>
              <a:defRPr/>
            </a:pPr>
            <a:fld id="{F6CCEC4C-378D-4724-936A-6ECC82C3A295}" type="slidenum">
              <a:rPr lang="hr-HR"/>
              <a:pPr>
                <a:defRPr/>
              </a:pPr>
              <a:t>‹#›</a:t>
            </a:fld>
            <a:endParaRPr lang="hr-H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Rectangle 4"/>
          <p:cNvSpPr>
            <a:spLocks noGrp="1" noChangeArrowheads="1"/>
          </p:cNvSpPr>
          <p:nvPr>
            <p:ph type="dt" sz="half" idx="10"/>
          </p:nvPr>
        </p:nvSpPr>
        <p:spPr>
          <a:ln/>
        </p:spPr>
        <p:txBody>
          <a:bodyPr/>
          <a:lstStyle>
            <a:lvl1pPr>
              <a:defRPr/>
            </a:lvl1pPr>
          </a:lstStyle>
          <a:p>
            <a:pPr>
              <a:defRPr/>
            </a:pPr>
            <a:endParaRPr lang="hr-HR"/>
          </a:p>
        </p:txBody>
      </p:sp>
      <p:sp>
        <p:nvSpPr>
          <p:cNvPr id="6" name="Rectangle 5"/>
          <p:cNvSpPr>
            <a:spLocks noGrp="1" noChangeArrowheads="1"/>
          </p:cNvSpPr>
          <p:nvPr>
            <p:ph type="ftr" sz="quarter" idx="11"/>
          </p:nvPr>
        </p:nvSpPr>
        <p:spPr>
          <a:ln/>
        </p:spPr>
        <p:txBody>
          <a:bodyPr/>
          <a:lstStyle>
            <a:lvl1pPr>
              <a:defRPr/>
            </a:lvl1pPr>
          </a:lstStyle>
          <a:p>
            <a:pPr>
              <a:defRPr/>
            </a:pPr>
            <a:endParaRPr lang="hr-HR"/>
          </a:p>
        </p:txBody>
      </p:sp>
      <p:sp>
        <p:nvSpPr>
          <p:cNvPr id="7" name="Rectangle 6"/>
          <p:cNvSpPr>
            <a:spLocks noGrp="1" noChangeArrowheads="1"/>
          </p:cNvSpPr>
          <p:nvPr>
            <p:ph type="sldNum" sz="quarter" idx="12"/>
          </p:nvPr>
        </p:nvSpPr>
        <p:spPr>
          <a:ln/>
        </p:spPr>
        <p:txBody>
          <a:bodyPr/>
          <a:lstStyle>
            <a:lvl1pPr>
              <a:defRPr/>
            </a:lvl1pPr>
          </a:lstStyle>
          <a:p>
            <a:pPr>
              <a:defRPr/>
            </a:pPr>
            <a:fld id="{D13E7304-4AFA-4620-9418-31B387C9BE94}" type="slidenum">
              <a:rPr lang="hr-HR"/>
              <a:pPr>
                <a:defRPr/>
              </a:pPr>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hr-H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7" name="Rectangle 4"/>
          <p:cNvSpPr>
            <a:spLocks noGrp="1" noChangeArrowheads="1"/>
          </p:cNvSpPr>
          <p:nvPr>
            <p:ph type="dt" sz="half" idx="10"/>
          </p:nvPr>
        </p:nvSpPr>
        <p:spPr>
          <a:ln/>
        </p:spPr>
        <p:txBody>
          <a:bodyPr/>
          <a:lstStyle>
            <a:lvl1pPr>
              <a:defRPr/>
            </a:lvl1pPr>
          </a:lstStyle>
          <a:p>
            <a:pPr>
              <a:defRPr/>
            </a:pPr>
            <a:endParaRPr lang="hr-HR"/>
          </a:p>
        </p:txBody>
      </p:sp>
      <p:sp>
        <p:nvSpPr>
          <p:cNvPr id="8" name="Rectangle 5"/>
          <p:cNvSpPr>
            <a:spLocks noGrp="1" noChangeArrowheads="1"/>
          </p:cNvSpPr>
          <p:nvPr>
            <p:ph type="ftr" sz="quarter" idx="11"/>
          </p:nvPr>
        </p:nvSpPr>
        <p:spPr>
          <a:ln/>
        </p:spPr>
        <p:txBody>
          <a:bodyPr/>
          <a:lstStyle>
            <a:lvl1pPr>
              <a:defRPr/>
            </a:lvl1pPr>
          </a:lstStyle>
          <a:p>
            <a:pPr>
              <a:defRPr/>
            </a:pPr>
            <a:endParaRPr lang="hr-HR"/>
          </a:p>
        </p:txBody>
      </p:sp>
      <p:sp>
        <p:nvSpPr>
          <p:cNvPr id="9" name="Rectangle 6"/>
          <p:cNvSpPr>
            <a:spLocks noGrp="1" noChangeArrowheads="1"/>
          </p:cNvSpPr>
          <p:nvPr>
            <p:ph type="sldNum" sz="quarter" idx="12"/>
          </p:nvPr>
        </p:nvSpPr>
        <p:spPr>
          <a:ln/>
        </p:spPr>
        <p:txBody>
          <a:bodyPr/>
          <a:lstStyle>
            <a:lvl1pPr>
              <a:defRPr/>
            </a:lvl1pPr>
          </a:lstStyle>
          <a:p>
            <a:pPr>
              <a:defRPr/>
            </a:pPr>
            <a:fld id="{CEBB37E7-1583-45C4-A5E2-59BCF25EB080}" type="slidenum">
              <a:rPr lang="hr-HR"/>
              <a:pPr>
                <a:defRPr/>
              </a:pPr>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Rectangle 4"/>
          <p:cNvSpPr>
            <a:spLocks noGrp="1" noChangeArrowheads="1"/>
          </p:cNvSpPr>
          <p:nvPr>
            <p:ph type="dt" sz="half" idx="10"/>
          </p:nvPr>
        </p:nvSpPr>
        <p:spPr>
          <a:ln/>
        </p:spPr>
        <p:txBody>
          <a:bodyPr/>
          <a:lstStyle>
            <a:lvl1pPr>
              <a:defRPr/>
            </a:lvl1pPr>
          </a:lstStyle>
          <a:p>
            <a:pPr>
              <a:defRPr/>
            </a:pPr>
            <a:endParaRPr lang="hr-HR"/>
          </a:p>
        </p:txBody>
      </p:sp>
      <p:sp>
        <p:nvSpPr>
          <p:cNvPr id="4" name="Rectangle 5"/>
          <p:cNvSpPr>
            <a:spLocks noGrp="1" noChangeArrowheads="1"/>
          </p:cNvSpPr>
          <p:nvPr>
            <p:ph type="ftr" sz="quarter" idx="11"/>
          </p:nvPr>
        </p:nvSpPr>
        <p:spPr>
          <a:ln/>
        </p:spPr>
        <p:txBody>
          <a:bodyPr/>
          <a:lstStyle>
            <a:lvl1pPr>
              <a:defRPr/>
            </a:lvl1pPr>
          </a:lstStyle>
          <a:p>
            <a:pPr>
              <a:defRPr/>
            </a:pPr>
            <a:endParaRPr lang="hr-HR"/>
          </a:p>
        </p:txBody>
      </p:sp>
      <p:sp>
        <p:nvSpPr>
          <p:cNvPr id="5" name="Rectangle 6"/>
          <p:cNvSpPr>
            <a:spLocks noGrp="1" noChangeArrowheads="1"/>
          </p:cNvSpPr>
          <p:nvPr>
            <p:ph type="sldNum" sz="quarter" idx="12"/>
          </p:nvPr>
        </p:nvSpPr>
        <p:spPr>
          <a:ln/>
        </p:spPr>
        <p:txBody>
          <a:bodyPr/>
          <a:lstStyle>
            <a:lvl1pPr>
              <a:defRPr/>
            </a:lvl1pPr>
          </a:lstStyle>
          <a:p>
            <a:pPr>
              <a:defRPr/>
            </a:pPr>
            <a:fld id="{827BA73E-3D57-4CC3-8FDE-B4498DE59ABC}" type="slidenum">
              <a:rPr lang="hr-HR"/>
              <a:pPr>
                <a:defRPr/>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hr-HR"/>
          </a:p>
        </p:txBody>
      </p:sp>
      <p:sp>
        <p:nvSpPr>
          <p:cNvPr id="3" name="Rectangle 5"/>
          <p:cNvSpPr>
            <a:spLocks noGrp="1" noChangeArrowheads="1"/>
          </p:cNvSpPr>
          <p:nvPr>
            <p:ph type="ftr" sz="quarter" idx="11"/>
          </p:nvPr>
        </p:nvSpPr>
        <p:spPr>
          <a:ln/>
        </p:spPr>
        <p:txBody>
          <a:bodyPr/>
          <a:lstStyle>
            <a:lvl1pPr>
              <a:defRPr/>
            </a:lvl1pPr>
          </a:lstStyle>
          <a:p>
            <a:pPr>
              <a:defRPr/>
            </a:pPr>
            <a:endParaRPr lang="hr-HR"/>
          </a:p>
        </p:txBody>
      </p:sp>
      <p:sp>
        <p:nvSpPr>
          <p:cNvPr id="4" name="Rectangle 6"/>
          <p:cNvSpPr>
            <a:spLocks noGrp="1" noChangeArrowheads="1"/>
          </p:cNvSpPr>
          <p:nvPr>
            <p:ph type="sldNum" sz="quarter" idx="12"/>
          </p:nvPr>
        </p:nvSpPr>
        <p:spPr>
          <a:ln/>
        </p:spPr>
        <p:txBody>
          <a:bodyPr/>
          <a:lstStyle>
            <a:lvl1pPr>
              <a:defRPr/>
            </a:lvl1pPr>
          </a:lstStyle>
          <a:p>
            <a:pPr>
              <a:defRPr/>
            </a:pPr>
            <a:fld id="{890AFF3B-79C7-4E57-B79C-56AFAD04BB38}" type="slidenum">
              <a:rPr lang="hr-HR"/>
              <a:pPr>
                <a:defRPr/>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hr-H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hr-HR"/>
          </a:p>
        </p:txBody>
      </p:sp>
      <p:sp>
        <p:nvSpPr>
          <p:cNvPr id="6" name="Rectangle 5"/>
          <p:cNvSpPr>
            <a:spLocks noGrp="1" noChangeArrowheads="1"/>
          </p:cNvSpPr>
          <p:nvPr>
            <p:ph type="ftr" sz="quarter" idx="11"/>
          </p:nvPr>
        </p:nvSpPr>
        <p:spPr>
          <a:ln/>
        </p:spPr>
        <p:txBody>
          <a:bodyPr/>
          <a:lstStyle>
            <a:lvl1pPr>
              <a:defRPr/>
            </a:lvl1pPr>
          </a:lstStyle>
          <a:p>
            <a:pPr>
              <a:defRPr/>
            </a:pPr>
            <a:endParaRPr lang="hr-HR"/>
          </a:p>
        </p:txBody>
      </p:sp>
      <p:sp>
        <p:nvSpPr>
          <p:cNvPr id="7" name="Rectangle 6"/>
          <p:cNvSpPr>
            <a:spLocks noGrp="1" noChangeArrowheads="1"/>
          </p:cNvSpPr>
          <p:nvPr>
            <p:ph type="sldNum" sz="quarter" idx="12"/>
          </p:nvPr>
        </p:nvSpPr>
        <p:spPr>
          <a:ln/>
        </p:spPr>
        <p:txBody>
          <a:bodyPr/>
          <a:lstStyle>
            <a:lvl1pPr>
              <a:defRPr/>
            </a:lvl1pPr>
          </a:lstStyle>
          <a:p>
            <a:pPr>
              <a:defRPr/>
            </a:pPr>
            <a:fld id="{B1E78A25-9F86-4DA1-BB97-244E3C3D4501}" type="slidenum">
              <a:rPr lang="hr-HR"/>
              <a:pPr>
                <a:defRPr/>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hr-H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r-H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hr-HR"/>
          </a:p>
        </p:txBody>
      </p:sp>
      <p:sp>
        <p:nvSpPr>
          <p:cNvPr id="6" name="Rectangle 5"/>
          <p:cNvSpPr>
            <a:spLocks noGrp="1" noChangeArrowheads="1"/>
          </p:cNvSpPr>
          <p:nvPr>
            <p:ph type="ftr" sz="quarter" idx="11"/>
          </p:nvPr>
        </p:nvSpPr>
        <p:spPr>
          <a:ln/>
        </p:spPr>
        <p:txBody>
          <a:bodyPr/>
          <a:lstStyle>
            <a:lvl1pPr>
              <a:defRPr/>
            </a:lvl1pPr>
          </a:lstStyle>
          <a:p>
            <a:pPr>
              <a:defRPr/>
            </a:pPr>
            <a:endParaRPr lang="hr-HR"/>
          </a:p>
        </p:txBody>
      </p:sp>
      <p:sp>
        <p:nvSpPr>
          <p:cNvPr id="7" name="Rectangle 6"/>
          <p:cNvSpPr>
            <a:spLocks noGrp="1" noChangeArrowheads="1"/>
          </p:cNvSpPr>
          <p:nvPr>
            <p:ph type="sldNum" sz="quarter" idx="12"/>
          </p:nvPr>
        </p:nvSpPr>
        <p:spPr>
          <a:ln/>
        </p:spPr>
        <p:txBody>
          <a:bodyPr/>
          <a:lstStyle>
            <a:lvl1pPr>
              <a:defRPr/>
            </a:lvl1pPr>
          </a:lstStyle>
          <a:p>
            <a:pPr>
              <a:defRPr/>
            </a:pPr>
            <a:fld id="{EE37A8A6-7912-496A-A68B-1457BC7124C8}" type="slidenum">
              <a:rPr lang="hr-HR"/>
              <a:pPr>
                <a:defRPr/>
              </a:pPr>
              <a:t>‹#›</a:t>
            </a:fld>
            <a:endParaRPr lang="hr-H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hr-HR"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hr-HR" smtClean="0"/>
              <a:t>Click to edit Master text styles</a:t>
            </a:r>
          </a:p>
          <a:p>
            <a:pPr lvl="1"/>
            <a:r>
              <a:rPr lang="hr-HR" smtClean="0"/>
              <a:t>Second level</a:t>
            </a:r>
          </a:p>
          <a:p>
            <a:pPr lvl="2"/>
            <a:r>
              <a:rPr lang="hr-HR" smtClean="0"/>
              <a:t>Third level</a:t>
            </a:r>
          </a:p>
          <a:p>
            <a:pPr lvl="3"/>
            <a:r>
              <a:rPr lang="hr-HR" smtClean="0"/>
              <a:t>Fourth level</a:t>
            </a:r>
          </a:p>
          <a:p>
            <a:pPr lvl="4"/>
            <a:r>
              <a:rPr lang="hr-HR"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hr-H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hr-H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24CDF4F8-FC0F-4F68-9E4E-5B53B2551620}" type="slidenum">
              <a:rPr lang="hr-HR"/>
              <a:pPr>
                <a:defRPr/>
              </a:pPr>
              <a:t>‹#›</a:t>
            </a:fld>
            <a:endParaRPr lang="hr-H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
          <p:cNvPicPr>
            <a:picLocks noChangeAspect="1" noChangeArrowheads="1"/>
          </p:cNvPicPr>
          <p:nvPr/>
        </p:nvPicPr>
        <p:blipFill>
          <a:blip r:embed="rId2" cstate="print"/>
          <a:srcRect/>
          <a:stretch>
            <a:fillRect/>
          </a:stretch>
        </p:blipFill>
        <p:spPr bwMode="auto">
          <a:xfrm>
            <a:off x="684213" y="0"/>
            <a:ext cx="7250112" cy="6858000"/>
          </a:xfrm>
          <a:prstGeom prst="rect">
            <a:avLst/>
          </a:prstGeom>
          <a:noFill/>
          <a:ln w="9525">
            <a:noFill/>
            <a:miter lim="800000"/>
            <a:headEnd/>
            <a:tailEnd/>
          </a:ln>
        </p:spPr>
      </p:pic>
      <p:sp>
        <p:nvSpPr>
          <p:cNvPr id="3075" name="Rectangle 6"/>
          <p:cNvSpPr>
            <a:spLocks noChangeArrowheads="1"/>
          </p:cNvSpPr>
          <p:nvPr/>
        </p:nvSpPr>
        <p:spPr bwMode="auto">
          <a:xfrm>
            <a:off x="395288" y="5661025"/>
            <a:ext cx="8516937" cy="1006475"/>
          </a:xfrm>
          <a:prstGeom prst="rect">
            <a:avLst/>
          </a:prstGeom>
          <a:noFill/>
          <a:ln w="9525">
            <a:noFill/>
            <a:miter lim="800000"/>
            <a:headEnd/>
            <a:tailEnd/>
          </a:ln>
        </p:spPr>
        <p:txBody>
          <a:bodyPr wrap="none">
            <a:spAutoFit/>
          </a:bodyPr>
          <a:lstStyle/>
          <a:p>
            <a:r>
              <a:rPr lang="hr-HR" sz="6000" b="1">
                <a:solidFill>
                  <a:schemeClr val="tx2"/>
                </a:solidFill>
                <a:latin typeface="Georgia" pitchFamily="18" charset="0"/>
              </a:rPr>
              <a:t>poučavanje disciplini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rot="21199866">
            <a:off x="0" y="692150"/>
            <a:ext cx="9144000" cy="1196975"/>
          </a:xfrm>
          <a:solidFill>
            <a:srgbClr val="FF6D74"/>
          </a:solidFill>
          <a:ln w="28575" cap="flat">
            <a:solidFill>
              <a:schemeClr val="tx1"/>
            </a:solidFill>
            <a:prstDash val="sysDot"/>
          </a:ln>
        </p:spPr>
        <p:txBody>
          <a:bodyPr/>
          <a:lstStyle/>
          <a:p>
            <a:pPr eaLnBrk="1" hangingPunct="1"/>
            <a:r>
              <a:rPr lang="hr-HR" sz="3600" b="1" smtClean="0"/>
              <a:t>Osnovne preporuke:</a:t>
            </a:r>
          </a:p>
        </p:txBody>
      </p:sp>
      <p:sp>
        <p:nvSpPr>
          <p:cNvPr id="12291" name="Rectangle 3"/>
          <p:cNvSpPr>
            <a:spLocks noGrp="1" noChangeArrowheads="1"/>
          </p:cNvSpPr>
          <p:nvPr>
            <p:ph type="body" idx="1"/>
          </p:nvPr>
        </p:nvSpPr>
        <p:spPr>
          <a:xfrm>
            <a:off x="395288" y="1341438"/>
            <a:ext cx="8229600" cy="5183187"/>
          </a:xfrm>
        </p:spPr>
        <p:txBody>
          <a:bodyPr/>
          <a:lstStyle/>
          <a:p>
            <a:pPr eaLnBrk="1" hangingPunct="1">
              <a:lnSpc>
                <a:spcPct val="80000"/>
              </a:lnSpc>
              <a:buFontTx/>
              <a:buNone/>
            </a:pPr>
            <a:r>
              <a:rPr lang="hr-HR" sz="2800" b="1" smtClean="0">
                <a:latin typeface="Georgia" pitchFamily="18" charset="0"/>
              </a:rPr>
              <a:t>	</a:t>
            </a:r>
            <a:endParaRPr lang="hr-HR" sz="2400" smtClean="0">
              <a:latin typeface="Georgia" pitchFamily="18" charset="0"/>
            </a:endParaRPr>
          </a:p>
        </p:txBody>
      </p:sp>
      <p:sp>
        <p:nvSpPr>
          <p:cNvPr id="12292" name="Rectangle 4"/>
          <p:cNvSpPr>
            <a:spLocks noChangeArrowheads="1"/>
          </p:cNvSpPr>
          <p:nvPr/>
        </p:nvSpPr>
        <p:spPr bwMode="auto">
          <a:xfrm rot="-395480">
            <a:off x="1187450" y="2349500"/>
            <a:ext cx="6845300" cy="3406775"/>
          </a:xfrm>
          <a:prstGeom prst="rect">
            <a:avLst/>
          </a:prstGeom>
          <a:noFill/>
          <a:ln w="28575">
            <a:solidFill>
              <a:schemeClr val="tx1"/>
            </a:solidFill>
            <a:prstDash val="sysDot"/>
            <a:miter lim="800000"/>
            <a:headEnd/>
            <a:tailEnd/>
          </a:ln>
        </p:spPr>
        <p:txBody>
          <a:bodyPr>
            <a:spAutoFit/>
          </a:bodyPr>
          <a:lstStyle/>
          <a:p>
            <a:r>
              <a:rPr lang="hr-HR" sz="2400" b="1"/>
              <a:t>Najviše pažnje poklanjajte dobrom i poželjnom ponašanju svog djeteta. Posebno ga pohvalite kad pokazuje samokontrolu (npr. suzdrži se od agresivnog reagiranja, sluša što druga osoba govori iako se s njom ne slaže i sl.), jer mu na taj način dajete do znanja da je njegovo ponašanje poželjno i da s njim  treba i nastaviti.</a:t>
            </a:r>
          </a:p>
          <a:p>
            <a:r>
              <a:rPr lang="hr-HR" sz="2400">
                <a:solidFill>
                  <a:srgbClr val="C54B37"/>
                </a:solidFill>
              </a:rPr>
              <a:t>	</a:t>
            </a:r>
            <a:r>
              <a:rPr lang="hr-HR" sz="2400">
                <a:solidFill>
                  <a:srgbClr val="FF6D74"/>
                </a:solidFill>
              </a:rPr>
              <a:t>Ne propustite priliku pohvaliti dijete!</a:t>
            </a:r>
          </a:p>
        </p:txBody>
      </p:sp>
      <p:sp>
        <p:nvSpPr>
          <p:cNvPr id="12293" name="Rectangle 5"/>
          <p:cNvSpPr>
            <a:spLocks noChangeArrowheads="1"/>
          </p:cNvSpPr>
          <p:nvPr/>
        </p:nvSpPr>
        <p:spPr bwMode="auto">
          <a:xfrm>
            <a:off x="5292725" y="6203950"/>
            <a:ext cx="3163888" cy="384175"/>
          </a:xfrm>
          <a:prstGeom prst="rect">
            <a:avLst/>
          </a:prstGeom>
          <a:noFill/>
          <a:ln w="9525">
            <a:noFill/>
            <a:miter lim="800000"/>
            <a:headEnd/>
            <a:tailEnd/>
          </a:ln>
        </p:spPr>
        <p:txBody>
          <a:bodyPr wrap="none">
            <a:spAutoFit/>
          </a:bodyPr>
          <a:lstStyle/>
          <a:p>
            <a:pPr>
              <a:lnSpc>
                <a:spcPct val="80000"/>
              </a:lnSpc>
              <a:spcBef>
                <a:spcPct val="20000"/>
              </a:spcBef>
              <a:buClr>
                <a:schemeClr val="accent1"/>
              </a:buClr>
              <a:buSzPct val="80000"/>
              <a:buFont typeface="Wingdings" pitchFamily="2" charset="2"/>
              <a:buNone/>
            </a:pPr>
            <a:r>
              <a:rPr lang="hr-HR" sz="2400" b="1">
                <a:solidFill>
                  <a:srgbClr val="FF6D74"/>
                </a:solidFill>
                <a:latin typeface="Monotype Corsiva" pitchFamily="66" charset="0"/>
              </a:rPr>
              <a:t>...	a sada još savjeta...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5"/>
          <p:cNvPicPr>
            <a:picLocks noChangeAspect="1" noChangeArrowheads="1"/>
          </p:cNvPicPr>
          <p:nvPr/>
        </p:nvPicPr>
        <p:blipFill>
          <a:blip r:embed="rId2" cstate="print"/>
          <a:srcRect/>
          <a:stretch>
            <a:fillRect/>
          </a:stretch>
        </p:blipFill>
        <p:spPr bwMode="auto">
          <a:xfrm rot="907798">
            <a:off x="6227763" y="4292600"/>
            <a:ext cx="2519362" cy="1858963"/>
          </a:xfrm>
          <a:prstGeom prst="rect">
            <a:avLst/>
          </a:prstGeom>
          <a:solidFill>
            <a:schemeClr val="accent2"/>
          </a:solidFill>
          <a:ln w="9525">
            <a:noFill/>
            <a:miter lim="800000"/>
            <a:headEnd/>
            <a:tailEnd/>
          </a:ln>
        </p:spPr>
      </p:pic>
      <p:sp>
        <p:nvSpPr>
          <p:cNvPr id="13315" name="Rectangle 2"/>
          <p:cNvSpPr>
            <a:spLocks noGrp="1" noChangeArrowheads="1"/>
          </p:cNvSpPr>
          <p:nvPr>
            <p:ph type="title"/>
          </p:nvPr>
        </p:nvSpPr>
        <p:spPr>
          <a:xfrm>
            <a:off x="0" y="0"/>
            <a:ext cx="9144000" cy="1196975"/>
          </a:xfrm>
          <a:solidFill>
            <a:srgbClr val="FF6D74"/>
          </a:solidFill>
        </p:spPr>
        <p:txBody>
          <a:bodyPr/>
          <a:lstStyle/>
          <a:p>
            <a:pPr eaLnBrk="1" hangingPunct="1"/>
            <a:r>
              <a:rPr lang="hr-HR" sz="3600" b="1" smtClean="0">
                <a:latin typeface="Georgia" pitchFamily="18" charset="0"/>
              </a:rPr>
              <a:t>Dajte svom djetetu do znanja da ga volite</a:t>
            </a:r>
          </a:p>
        </p:txBody>
      </p:sp>
      <p:sp>
        <p:nvSpPr>
          <p:cNvPr id="13316" name="Rectangle 3"/>
          <p:cNvSpPr>
            <a:spLocks noGrp="1" noChangeArrowheads="1"/>
          </p:cNvSpPr>
          <p:nvPr>
            <p:ph type="body" idx="1"/>
          </p:nvPr>
        </p:nvSpPr>
        <p:spPr>
          <a:xfrm>
            <a:off x="395288" y="1341438"/>
            <a:ext cx="8229600" cy="5183187"/>
          </a:xfrm>
        </p:spPr>
        <p:txBody>
          <a:bodyPr/>
          <a:lstStyle/>
          <a:p>
            <a:pPr eaLnBrk="1" hangingPunct="1">
              <a:lnSpc>
                <a:spcPct val="80000"/>
              </a:lnSpc>
              <a:buFontTx/>
              <a:buNone/>
            </a:pPr>
            <a:r>
              <a:rPr lang="hr-HR" sz="2800" b="1" smtClean="0">
                <a:latin typeface="Georgia" pitchFamily="18" charset="0"/>
              </a:rPr>
              <a:t>	</a:t>
            </a:r>
            <a:endParaRPr lang="hr-HR" sz="2400" smtClean="0">
              <a:latin typeface="Georgia" pitchFamily="18" charset="0"/>
            </a:endParaRPr>
          </a:p>
        </p:txBody>
      </p:sp>
      <p:sp>
        <p:nvSpPr>
          <p:cNvPr id="13317" name="Rectangle 4"/>
          <p:cNvSpPr>
            <a:spLocks noChangeArrowheads="1"/>
          </p:cNvSpPr>
          <p:nvPr/>
        </p:nvSpPr>
        <p:spPr bwMode="auto">
          <a:xfrm>
            <a:off x="611188" y="1628775"/>
            <a:ext cx="5886450" cy="3743325"/>
          </a:xfrm>
          <a:prstGeom prst="rect">
            <a:avLst/>
          </a:prstGeom>
          <a:noFill/>
          <a:ln w="9525">
            <a:noFill/>
            <a:miter lim="800000"/>
            <a:headEnd/>
            <a:tailEnd/>
          </a:ln>
        </p:spPr>
        <p:txBody>
          <a:bodyPr>
            <a:spAutoFit/>
          </a:bodyPr>
          <a:lstStyle/>
          <a:p>
            <a:r>
              <a:rPr lang="hr-HR" sz="2400" b="1">
                <a:latin typeface="Georgia" pitchFamily="18" charset="0"/>
              </a:rPr>
              <a:t>Recite mu </a:t>
            </a:r>
            <a:r>
              <a:rPr lang="hr-HR" sz="2400" b="1" u="sng">
                <a:latin typeface="Georgia" pitchFamily="18" charset="0"/>
              </a:rPr>
              <a:t>što točno cijenite</a:t>
            </a:r>
            <a:r>
              <a:rPr lang="hr-HR" sz="2400" b="1">
                <a:latin typeface="Georgia" pitchFamily="18" charset="0"/>
              </a:rPr>
              <a:t> kod njega (koje su njegove dobre osobine). </a:t>
            </a:r>
          </a:p>
          <a:p>
            <a:r>
              <a:rPr lang="hr-HR" sz="2400" b="1">
                <a:latin typeface="Georgia" pitchFamily="18" charset="0"/>
              </a:rPr>
              <a:t>Ponekad “nagradite” dijete (najveća je nagrada za dijete vaš zagrljaj, pažnja onomu što govori, iskazivanje ponosa zbog onoga što je učinilo, neka zajednička aktivnost - igra, zajedničko gledanje filma, i sl.).</a:t>
            </a:r>
            <a:endParaRPr lang="en-US" sz="2400" b="1">
              <a:latin typeface="Georgia"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title"/>
          </p:nvPr>
        </p:nvSpPr>
        <p:spPr/>
        <p:txBody>
          <a:bodyPr/>
          <a:lstStyle/>
          <a:p>
            <a:pPr eaLnBrk="1" hangingPunct="1"/>
            <a:endParaRPr lang="sr-Latn-CS" smtClean="0"/>
          </a:p>
        </p:txBody>
      </p:sp>
      <p:sp>
        <p:nvSpPr>
          <p:cNvPr id="15363" name="Rectangle 4"/>
          <p:cNvSpPr>
            <a:spLocks noGrp="1" noChangeArrowheads="1"/>
          </p:cNvSpPr>
          <p:nvPr>
            <p:ph type="body" sz="half" idx="1"/>
          </p:nvPr>
        </p:nvSpPr>
        <p:spPr>
          <a:xfrm>
            <a:off x="539750" y="333375"/>
            <a:ext cx="8064500" cy="1223963"/>
          </a:xfrm>
          <a:solidFill>
            <a:srgbClr val="FF6D74"/>
          </a:solidFill>
        </p:spPr>
        <p:txBody>
          <a:bodyPr/>
          <a:lstStyle/>
          <a:p>
            <a:pPr algn="ctr" eaLnBrk="1" hangingPunct="1">
              <a:buFontTx/>
              <a:buNone/>
            </a:pPr>
            <a:r>
              <a:rPr lang="hr-HR" b="1" smtClean="0"/>
              <a:t>Postavite djetetu granice. Važno je da točno zna što očekujete od njega.</a:t>
            </a:r>
            <a:endParaRPr lang="en-US" b="1" smtClean="0"/>
          </a:p>
        </p:txBody>
      </p:sp>
      <p:sp>
        <p:nvSpPr>
          <p:cNvPr id="15364" name="Rectangle 5"/>
          <p:cNvSpPr>
            <a:spLocks noChangeArrowheads="1"/>
          </p:cNvSpPr>
          <p:nvPr/>
        </p:nvSpPr>
        <p:spPr bwMode="auto">
          <a:xfrm>
            <a:off x="755650" y="1773238"/>
            <a:ext cx="7561263" cy="4473575"/>
          </a:xfrm>
          <a:prstGeom prst="rect">
            <a:avLst/>
          </a:prstGeom>
          <a:noFill/>
          <a:ln w="9525">
            <a:noFill/>
            <a:miter lim="800000"/>
            <a:headEnd/>
            <a:tailEnd/>
          </a:ln>
        </p:spPr>
        <p:txBody>
          <a:bodyPr>
            <a:spAutoFit/>
          </a:bodyPr>
          <a:lstStyle/>
          <a:p>
            <a:r>
              <a:rPr lang="hr-HR" sz="2400" b="1"/>
              <a:t>Mlađa djeca, iako to nikada ne bi priznala, razvijaju strah ako doživljavaju previše slobode... zato...</a:t>
            </a:r>
          </a:p>
          <a:p>
            <a:endParaRPr lang="hr-HR" sz="2400" b="1"/>
          </a:p>
          <a:p>
            <a:endParaRPr lang="hr-HR" sz="2400" b="1"/>
          </a:p>
          <a:p>
            <a:endParaRPr lang="hr-HR" sz="2400" b="1"/>
          </a:p>
          <a:p>
            <a:endParaRPr lang="hr-HR" sz="2400" b="1"/>
          </a:p>
          <a:p>
            <a:endParaRPr lang="hr-HR" sz="2400" b="1"/>
          </a:p>
          <a:p>
            <a:endParaRPr lang="hr-HR" sz="2400" b="1"/>
          </a:p>
          <a:p>
            <a:r>
              <a:rPr lang="hr-HR" sz="2400" b="1"/>
              <a:t>Postavite jasne granice za one aktivnosti koje vaše dijete, zbog svoje dobi, nije sposobno samo kontrolirati. </a:t>
            </a:r>
            <a:r>
              <a:rPr lang="hr-HR" sz="2400" i="1"/>
              <a:t>(npr. “Ne smiješ se voziti biciklom po cesti.”)</a:t>
            </a:r>
          </a:p>
        </p:txBody>
      </p:sp>
      <p:pic>
        <p:nvPicPr>
          <p:cNvPr id="15365" name="Picture 6" descr="timeout"/>
          <p:cNvPicPr>
            <a:picLocks noGrp="1" noChangeAspect="1" noChangeArrowheads="1"/>
          </p:cNvPicPr>
          <p:nvPr>
            <p:ph sz="half" idx="2"/>
          </p:nvPr>
        </p:nvPicPr>
        <p:blipFill>
          <a:blip r:embed="rId2" cstate="print"/>
          <a:srcRect/>
          <a:stretch>
            <a:fillRect/>
          </a:stretch>
        </p:blipFill>
        <p:spPr>
          <a:xfrm>
            <a:off x="4140200" y="2708275"/>
            <a:ext cx="1460500" cy="2089150"/>
          </a:xfr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p:cNvSpPr>
            <a:spLocks noChangeArrowheads="1"/>
          </p:cNvSpPr>
          <p:nvPr/>
        </p:nvSpPr>
        <p:spPr bwMode="auto">
          <a:xfrm>
            <a:off x="611188" y="3644900"/>
            <a:ext cx="7848600" cy="1223963"/>
          </a:xfrm>
          <a:prstGeom prst="rect">
            <a:avLst/>
          </a:prstGeom>
          <a:solidFill>
            <a:srgbClr val="FF6D74"/>
          </a:solidFill>
          <a:ln w="38100">
            <a:solidFill>
              <a:schemeClr val="tx1"/>
            </a:solidFill>
            <a:prstDash val="sysDot"/>
            <a:miter lim="800000"/>
            <a:headEnd/>
            <a:tailEnd/>
          </a:ln>
        </p:spPr>
        <p:txBody>
          <a:bodyPr wrap="none" anchor="ctr"/>
          <a:lstStyle/>
          <a:p>
            <a:endParaRPr lang="sr-Latn-CS"/>
          </a:p>
        </p:txBody>
      </p:sp>
      <p:sp>
        <p:nvSpPr>
          <p:cNvPr id="16387" name="Rectangle 4"/>
          <p:cNvSpPr>
            <a:spLocks noGrp="1" noChangeArrowheads="1"/>
          </p:cNvSpPr>
          <p:nvPr>
            <p:ph type="body" idx="1"/>
          </p:nvPr>
        </p:nvSpPr>
        <p:spPr>
          <a:xfrm>
            <a:off x="457200" y="333375"/>
            <a:ext cx="8229600" cy="5792788"/>
          </a:xfrm>
          <a:noFill/>
        </p:spPr>
        <p:txBody>
          <a:bodyPr/>
          <a:lstStyle/>
          <a:p>
            <a:pPr eaLnBrk="1" hangingPunct="1">
              <a:lnSpc>
                <a:spcPct val="80000"/>
              </a:lnSpc>
              <a:buFontTx/>
              <a:buNone/>
            </a:pPr>
            <a:r>
              <a:rPr lang="hr-HR" sz="2400" b="1" smtClean="0"/>
              <a:t>	Ponekad roditelji misle da moraju imati potpunu kontrolu nad svojom djecom, ili će, u suprotnom, djeca kontrolirati njih. </a:t>
            </a:r>
          </a:p>
          <a:p>
            <a:pPr eaLnBrk="1" hangingPunct="1">
              <a:lnSpc>
                <a:spcPct val="80000"/>
              </a:lnSpc>
              <a:buFontTx/>
              <a:buNone/>
            </a:pPr>
            <a:endParaRPr lang="hr-HR" sz="2400" b="1" smtClean="0"/>
          </a:p>
          <a:p>
            <a:pPr eaLnBrk="1" hangingPunct="1">
              <a:lnSpc>
                <a:spcPct val="80000"/>
              </a:lnSpc>
              <a:buFontTx/>
              <a:buNone/>
            </a:pPr>
            <a:r>
              <a:rPr lang="hr-HR" sz="2400" b="1" smtClean="0"/>
              <a:t>	I djeca trebaju imati kontrolu nad određenim okolnostima i stvarima. Na taj ih način učimo  odgovornosti. </a:t>
            </a:r>
          </a:p>
          <a:p>
            <a:pPr eaLnBrk="1" hangingPunct="1">
              <a:lnSpc>
                <a:spcPct val="80000"/>
              </a:lnSpc>
              <a:buFontTx/>
              <a:buNone/>
            </a:pPr>
            <a:endParaRPr lang="hr-HR" sz="2400" b="1" smtClean="0"/>
          </a:p>
          <a:p>
            <a:pPr eaLnBrk="1" hangingPunct="1">
              <a:lnSpc>
                <a:spcPct val="80000"/>
              </a:lnSpc>
              <a:buFontTx/>
              <a:buNone/>
            </a:pPr>
            <a:r>
              <a:rPr lang="hr-HR" sz="2400" b="1" smtClean="0"/>
              <a:t>			Zato...</a:t>
            </a:r>
          </a:p>
          <a:p>
            <a:pPr eaLnBrk="1" hangingPunct="1">
              <a:lnSpc>
                <a:spcPct val="80000"/>
              </a:lnSpc>
              <a:buFontTx/>
              <a:buNone/>
            </a:pPr>
            <a:endParaRPr lang="hr-HR" sz="2400" b="1" smtClean="0"/>
          </a:p>
          <a:p>
            <a:pPr eaLnBrk="1" hangingPunct="1">
              <a:lnSpc>
                <a:spcPct val="80000"/>
              </a:lnSpc>
              <a:buFontTx/>
              <a:buNone/>
            </a:pPr>
            <a:r>
              <a:rPr lang="hr-HR" sz="2800" b="1" smtClean="0"/>
              <a:t>	Izbjegavajte naredbe i postavljajte djetetu granice unutar kojih može preuzeti kontrolu svoga ponašanja. </a:t>
            </a:r>
          </a:p>
          <a:p>
            <a:pPr eaLnBrk="1" hangingPunct="1">
              <a:lnSpc>
                <a:spcPct val="80000"/>
              </a:lnSpc>
              <a:buFontTx/>
              <a:buNone/>
            </a:pPr>
            <a:endParaRPr lang="hr-HR" sz="2800" b="1" smtClean="0"/>
          </a:p>
          <a:p>
            <a:pPr eaLnBrk="1" hangingPunct="1">
              <a:lnSpc>
                <a:spcPct val="80000"/>
              </a:lnSpc>
              <a:buFontTx/>
              <a:buNone/>
            </a:pPr>
            <a:r>
              <a:rPr lang="hr-HR" sz="2400" i="1" smtClean="0"/>
              <a:t>	(npr. “Možeš se ići igrati nakon što završiš zadaću.”)</a:t>
            </a:r>
            <a:endParaRPr lang="en-US" sz="2400" i="1"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title"/>
          </p:nvPr>
        </p:nvSpPr>
        <p:spPr>
          <a:xfrm>
            <a:off x="0" y="0"/>
            <a:ext cx="9144000" cy="1196975"/>
          </a:xfrm>
          <a:solidFill>
            <a:srgbClr val="FF6D74"/>
          </a:solidFill>
        </p:spPr>
        <p:txBody>
          <a:bodyPr/>
          <a:lstStyle/>
          <a:p>
            <a:pPr eaLnBrk="1" hangingPunct="1"/>
            <a:r>
              <a:rPr lang="hr-HR" sz="3600" b="1" smtClean="0">
                <a:latin typeface="Georgia" pitchFamily="18" charset="0"/>
              </a:rPr>
              <a:t>Dopustite djetetu da ponekad samo donosi odluke</a:t>
            </a:r>
          </a:p>
        </p:txBody>
      </p:sp>
      <p:sp>
        <p:nvSpPr>
          <p:cNvPr id="17411" name="Rectangle 4"/>
          <p:cNvSpPr>
            <a:spLocks noGrp="1" noChangeArrowheads="1"/>
          </p:cNvSpPr>
          <p:nvPr>
            <p:ph type="body" idx="1"/>
          </p:nvPr>
        </p:nvSpPr>
        <p:spPr>
          <a:xfrm>
            <a:off x="395288" y="1341438"/>
            <a:ext cx="8229600" cy="5183187"/>
          </a:xfrm>
        </p:spPr>
        <p:txBody>
          <a:bodyPr/>
          <a:lstStyle/>
          <a:p>
            <a:pPr eaLnBrk="1" hangingPunct="1">
              <a:lnSpc>
                <a:spcPct val="80000"/>
              </a:lnSpc>
              <a:buFontTx/>
              <a:buNone/>
            </a:pPr>
            <a:r>
              <a:rPr lang="hr-HR" sz="2800" b="1" smtClean="0">
                <a:latin typeface="Georgia" pitchFamily="18" charset="0"/>
              </a:rPr>
              <a:t>	</a:t>
            </a:r>
            <a:endParaRPr lang="hr-HR" sz="2400" smtClean="0">
              <a:latin typeface="Georgia" pitchFamily="18" charset="0"/>
            </a:endParaRPr>
          </a:p>
        </p:txBody>
      </p:sp>
      <p:sp>
        <p:nvSpPr>
          <p:cNvPr id="17412" name="Rectangle 6"/>
          <p:cNvSpPr>
            <a:spLocks noChangeArrowheads="1"/>
          </p:cNvSpPr>
          <p:nvPr/>
        </p:nvSpPr>
        <p:spPr bwMode="auto">
          <a:xfrm>
            <a:off x="900113" y="1735138"/>
            <a:ext cx="7704137" cy="4108450"/>
          </a:xfrm>
          <a:prstGeom prst="rect">
            <a:avLst/>
          </a:prstGeom>
          <a:noFill/>
          <a:ln w="9525">
            <a:noFill/>
            <a:miter lim="800000"/>
            <a:headEnd/>
            <a:tailEnd/>
          </a:ln>
        </p:spPr>
        <p:txBody>
          <a:bodyPr>
            <a:spAutoFit/>
          </a:bodyPr>
          <a:lstStyle/>
          <a:p>
            <a:r>
              <a:rPr lang="hr-HR" sz="2400" b="1">
                <a:latin typeface="Georgia" pitchFamily="18" charset="0"/>
              </a:rPr>
              <a:t>Ako pritom ono donese odluku za koju smatrate da nije primjerena </a:t>
            </a:r>
            <a:r>
              <a:rPr lang="hr-HR" sz="2400" i="1">
                <a:latin typeface="Georgia" pitchFamily="18" charset="0"/>
              </a:rPr>
              <a:t>(npr. “Ostajat ću svaku večer do 10 sati vani.”)</a:t>
            </a:r>
            <a:r>
              <a:rPr lang="hr-HR" sz="2400" b="1">
                <a:latin typeface="Georgia" pitchFamily="18" charset="0"/>
              </a:rPr>
              <a:t>, možete tražiti da preispita svoju odluku i njezine posljedice </a:t>
            </a:r>
            <a:r>
              <a:rPr lang="hr-HR" sz="2400" i="1">
                <a:latin typeface="Georgia" pitchFamily="18" charset="0"/>
              </a:rPr>
              <a:t>(npr. “Što bi učinio kada bi bio na mom mjestu?”).</a:t>
            </a:r>
          </a:p>
          <a:p>
            <a:endParaRPr lang="hr-HR" sz="2400" i="1" u="sng">
              <a:latin typeface="Georgia" pitchFamily="18" charset="0"/>
            </a:endParaRPr>
          </a:p>
          <a:p>
            <a:r>
              <a:rPr lang="hr-HR" sz="2400" b="1">
                <a:latin typeface="Georgia" pitchFamily="18" charset="0"/>
              </a:rPr>
              <a:t>Budete li se prema djetetu ponašali kao prema odgovornoj osobi, njegova će odgovornost stalno rasti. Dijete se ne može naučiti odgovornom ponašanju ako stalno radi ono što mu drugi kažu.</a:t>
            </a:r>
            <a:r>
              <a:rPr lang="hr-HR" sz="2400">
                <a:latin typeface="Georgia" pitchFamily="18" charset="0"/>
              </a:rPr>
              <a:t> </a:t>
            </a:r>
            <a:endParaRPr lang="en-US" sz="2400">
              <a:latin typeface="Georgia"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0"/>
            <a:ext cx="6048375" cy="2051050"/>
          </a:xfrm>
          <a:solidFill>
            <a:srgbClr val="FF6D74"/>
          </a:solidFill>
        </p:spPr>
        <p:txBody>
          <a:bodyPr/>
          <a:lstStyle/>
          <a:p>
            <a:pPr eaLnBrk="1" hangingPunct="1"/>
            <a:r>
              <a:rPr lang="hr-HR" sz="3600" b="1" smtClean="0"/>
              <a:t>Učite dijete da poštuje autoritet</a:t>
            </a:r>
          </a:p>
        </p:txBody>
      </p:sp>
      <p:sp>
        <p:nvSpPr>
          <p:cNvPr id="18435" name="Rectangle 3"/>
          <p:cNvSpPr>
            <a:spLocks noGrp="1" noChangeArrowheads="1"/>
          </p:cNvSpPr>
          <p:nvPr>
            <p:ph type="body" sz="half" idx="1"/>
          </p:nvPr>
        </p:nvSpPr>
        <p:spPr/>
        <p:txBody>
          <a:bodyPr/>
          <a:lstStyle/>
          <a:p>
            <a:pPr eaLnBrk="1" hangingPunct="1">
              <a:lnSpc>
                <a:spcPct val="80000"/>
              </a:lnSpc>
              <a:buFontTx/>
              <a:buNone/>
            </a:pPr>
            <a:r>
              <a:rPr lang="hr-HR" sz="2400" b="1" smtClean="0">
                <a:latin typeface="Georgia" pitchFamily="18" charset="0"/>
              </a:rPr>
              <a:t>	</a:t>
            </a:r>
            <a:endParaRPr lang="hr-HR" sz="2000" smtClean="0">
              <a:latin typeface="Georgia" pitchFamily="18" charset="0"/>
            </a:endParaRPr>
          </a:p>
        </p:txBody>
      </p:sp>
      <p:sp>
        <p:nvSpPr>
          <p:cNvPr id="18436" name="Rectangle 4"/>
          <p:cNvSpPr>
            <a:spLocks noChangeArrowheads="1"/>
          </p:cNvSpPr>
          <p:nvPr/>
        </p:nvSpPr>
        <p:spPr bwMode="auto">
          <a:xfrm>
            <a:off x="900113" y="1735138"/>
            <a:ext cx="7704137" cy="457200"/>
          </a:xfrm>
          <a:prstGeom prst="rect">
            <a:avLst/>
          </a:prstGeom>
          <a:noFill/>
          <a:ln w="9525">
            <a:noFill/>
            <a:miter lim="800000"/>
            <a:headEnd/>
            <a:tailEnd/>
          </a:ln>
        </p:spPr>
        <p:txBody>
          <a:bodyPr>
            <a:spAutoFit/>
          </a:bodyPr>
          <a:lstStyle/>
          <a:p>
            <a:endParaRPr lang="en-US" sz="2400">
              <a:latin typeface="Georgia" pitchFamily="18" charset="0"/>
            </a:endParaRPr>
          </a:p>
        </p:txBody>
      </p:sp>
      <p:sp>
        <p:nvSpPr>
          <p:cNvPr id="18437" name="Rectangle 5"/>
          <p:cNvSpPr>
            <a:spLocks noChangeArrowheads="1"/>
          </p:cNvSpPr>
          <p:nvPr/>
        </p:nvSpPr>
        <p:spPr bwMode="auto">
          <a:xfrm>
            <a:off x="539750" y="2492375"/>
            <a:ext cx="7200900" cy="3935413"/>
          </a:xfrm>
          <a:prstGeom prst="rect">
            <a:avLst/>
          </a:prstGeom>
          <a:noFill/>
          <a:ln w="9525">
            <a:noFill/>
            <a:miter lim="800000"/>
            <a:headEnd/>
            <a:tailEnd/>
          </a:ln>
        </p:spPr>
        <p:txBody>
          <a:bodyPr>
            <a:spAutoFit/>
          </a:bodyPr>
          <a:lstStyle/>
          <a:p>
            <a:r>
              <a:rPr lang="hr-HR" sz="2800" b="1">
                <a:latin typeface="Georgia" pitchFamily="18" charset="0"/>
              </a:rPr>
              <a:t>Pokažite djetetu kakve učinke ima njegovo ponašanje na njega i druge. </a:t>
            </a:r>
          </a:p>
          <a:p>
            <a:endParaRPr lang="hr-HR" sz="2800" b="1">
              <a:latin typeface="Georgia" pitchFamily="18" charset="0"/>
            </a:endParaRPr>
          </a:p>
          <a:p>
            <a:r>
              <a:rPr lang="hr-HR" sz="2800" b="1">
                <a:latin typeface="Georgia" pitchFamily="18" charset="0"/>
              </a:rPr>
              <a:t>Pomozite mu naučiti da svađe ne pomažu i da se zbog njih ljudi osjećaju loše. </a:t>
            </a:r>
          </a:p>
          <a:p>
            <a:endParaRPr lang="hr-HR" sz="2800" b="1">
              <a:latin typeface="Georgia" pitchFamily="18" charset="0"/>
            </a:endParaRPr>
          </a:p>
          <a:p>
            <a:r>
              <a:rPr lang="hr-HR" sz="2800" i="1">
                <a:latin typeface="Georgia" pitchFamily="18" charset="0"/>
              </a:rPr>
              <a:t>(“Ne želim se svađati s tobom, nakon toga se loše osjećam.”)</a:t>
            </a:r>
            <a:endParaRPr lang="en-US" sz="2800" i="1">
              <a:latin typeface="Georgia" pitchFamily="18" charset="0"/>
            </a:endParaRPr>
          </a:p>
        </p:txBody>
      </p:sp>
      <p:pic>
        <p:nvPicPr>
          <p:cNvPr id="18438" name="Picture 6" descr="svadja adolescenta"/>
          <p:cNvPicPr>
            <a:picLocks noGrp="1" noChangeAspect="1" noChangeArrowheads="1"/>
          </p:cNvPicPr>
          <p:nvPr>
            <p:ph sz="half" idx="2"/>
          </p:nvPr>
        </p:nvPicPr>
        <p:blipFill>
          <a:blip r:embed="rId2" cstate="print"/>
          <a:srcRect/>
          <a:stretch>
            <a:fillRect/>
          </a:stretch>
        </p:blipFill>
        <p:spPr>
          <a:xfrm rot="1746617">
            <a:off x="6372225" y="692150"/>
            <a:ext cx="2520950" cy="1639888"/>
          </a:xfr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0" y="0"/>
            <a:ext cx="9144000" cy="1196975"/>
          </a:xfrm>
          <a:solidFill>
            <a:srgbClr val="FF6D74"/>
          </a:solidFill>
        </p:spPr>
        <p:txBody>
          <a:bodyPr/>
          <a:lstStyle/>
          <a:p>
            <a:pPr eaLnBrk="1" hangingPunct="1"/>
            <a:r>
              <a:rPr lang="hr-HR" sz="3600" b="1" smtClean="0">
                <a:latin typeface="Georgia" pitchFamily="18" charset="0"/>
              </a:rPr>
              <a:t>Budite dobar primjer svomu djetetu</a:t>
            </a:r>
          </a:p>
        </p:txBody>
      </p:sp>
      <p:sp>
        <p:nvSpPr>
          <p:cNvPr id="19459" name="Rectangle 3"/>
          <p:cNvSpPr>
            <a:spLocks noGrp="1" noChangeArrowheads="1"/>
          </p:cNvSpPr>
          <p:nvPr>
            <p:ph type="body" idx="1"/>
          </p:nvPr>
        </p:nvSpPr>
        <p:spPr>
          <a:xfrm>
            <a:off x="395288" y="1341438"/>
            <a:ext cx="8229600" cy="5183187"/>
          </a:xfrm>
        </p:spPr>
        <p:txBody>
          <a:bodyPr/>
          <a:lstStyle/>
          <a:p>
            <a:pPr eaLnBrk="1" hangingPunct="1">
              <a:lnSpc>
                <a:spcPct val="80000"/>
              </a:lnSpc>
              <a:buFontTx/>
              <a:buNone/>
            </a:pPr>
            <a:r>
              <a:rPr lang="hr-HR" sz="2800" b="1" smtClean="0">
                <a:latin typeface="Georgia" pitchFamily="18" charset="0"/>
              </a:rPr>
              <a:t>	</a:t>
            </a:r>
            <a:endParaRPr lang="hr-HR" sz="2400" smtClean="0">
              <a:latin typeface="Georgia" pitchFamily="18" charset="0"/>
            </a:endParaRPr>
          </a:p>
        </p:txBody>
      </p:sp>
      <p:sp>
        <p:nvSpPr>
          <p:cNvPr id="19460" name="Rectangle 4"/>
          <p:cNvSpPr>
            <a:spLocks noChangeArrowheads="1"/>
          </p:cNvSpPr>
          <p:nvPr/>
        </p:nvSpPr>
        <p:spPr bwMode="auto">
          <a:xfrm>
            <a:off x="900113" y="1735138"/>
            <a:ext cx="7704137" cy="457200"/>
          </a:xfrm>
          <a:prstGeom prst="rect">
            <a:avLst/>
          </a:prstGeom>
          <a:noFill/>
          <a:ln w="9525">
            <a:noFill/>
            <a:miter lim="800000"/>
            <a:headEnd/>
            <a:tailEnd/>
          </a:ln>
        </p:spPr>
        <p:txBody>
          <a:bodyPr>
            <a:spAutoFit/>
          </a:bodyPr>
          <a:lstStyle/>
          <a:p>
            <a:endParaRPr lang="en-US" sz="2400">
              <a:latin typeface="Georgia" pitchFamily="18" charset="0"/>
            </a:endParaRPr>
          </a:p>
        </p:txBody>
      </p:sp>
      <p:sp>
        <p:nvSpPr>
          <p:cNvPr id="19461" name="Rectangle 5"/>
          <p:cNvSpPr>
            <a:spLocks noChangeArrowheads="1"/>
          </p:cNvSpPr>
          <p:nvPr/>
        </p:nvSpPr>
        <p:spPr bwMode="auto">
          <a:xfrm>
            <a:off x="1258888" y="1989138"/>
            <a:ext cx="6769100" cy="3541712"/>
          </a:xfrm>
          <a:prstGeom prst="rect">
            <a:avLst/>
          </a:prstGeom>
          <a:noFill/>
          <a:ln w="38100">
            <a:solidFill>
              <a:srgbClr val="FF6D74"/>
            </a:solidFill>
            <a:prstDash val="sysDot"/>
            <a:miter lim="800000"/>
            <a:headEnd/>
            <a:tailEnd/>
          </a:ln>
        </p:spPr>
        <p:txBody>
          <a:bodyPr>
            <a:spAutoFit/>
          </a:bodyPr>
          <a:lstStyle/>
          <a:p>
            <a:pPr algn="ctr"/>
            <a:r>
              <a:rPr lang="hr-HR" sz="3200" b="1"/>
              <a:t>Sjetite se da djeca najviše uče oponašanjem odraslih...</a:t>
            </a:r>
          </a:p>
          <a:p>
            <a:pPr algn="ctr"/>
            <a:endParaRPr lang="hr-HR" sz="3200" b="1"/>
          </a:p>
          <a:p>
            <a:pPr algn="ctr"/>
            <a:endParaRPr lang="hr-HR" sz="3200" b="1"/>
          </a:p>
          <a:p>
            <a:pPr algn="ctr"/>
            <a:r>
              <a:rPr lang="hr-HR" sz="3200" b="1"/>
              <a:t>...zato, dok učite djecu da ne lažu, kradu ili psuju, budite sigurni da i sami to ne činite.</a:t>
            </a:r>
            <a:endParaRPr lang="en-US" sz="3200" b="1"/>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0" y="0"/>
            <a:ext cx="9144000" cy="1196975"/>
          </a:xfrm>
          <a:solidFill>
            <a:srgbClr val="FF6D74"/>
          </a:solidFill>
        </p:spPr>
        <p:txBody>
          <a:bodyPr/>
          <a:lstStyle/>
          <a:p>
            <a:pPr eaLnBrk="1" hangingPunct="1"/>
            <a:r>
              <a:rPr lang="hr-HR" sz="3600" b="1" smtClean="0">
                <a:latin typeface="Georgia" pitchFamily="18" charset="0"/>
              </a:rPr>
              <a:t>Budite jasni u svojim zahtjevima</a:t>
            </a:r>
          </a:p>
        </p:txBody>
      </p:sp>
      <p:sp>
        <p:nvSpPr>
          <p:cNvPr id="20483" name="Rectangle 3"/>
          <p:cNvSpPr>
            <a:spLocks noGrp="1" noChangeArrowheads="1"/>
          </p:cNvSpPr>
          <p:nvPr>
            <p:ph type="body" idx="1"/>
          </p:nvPr>
        </p:nvSpPr>
        <p:spPr>
          <a:xfrm>
            <a:off x="395288" y="1341438"/>
            <a:ext cx="8229600" cy="5183187"/>
          </a:xfrm>
        </p:spPr>
        <p:txBody>
          <a:bodyPr/>
          <a:lstStyle/>
          <a:p>
            <a:pPr eaLnBrk="1" hangingPunct="1">
              <a:lnSpc>
                <a:spcPct val="80000"/>
              </a:lnSpc>
              <a:buFontTx/>
              <a:buNone/>
            </a:pPr>
            <a:r>
              <a:rPr lang="hr-HR" sz="2800" b="1" smtClean="0">
                <a:latin typeface="Georgia" pitchFamily="18" charset="0"/>
              </a:rPr>
              <a:t>	</a:t>
            </a:r>
            <a:endParaRPr lang="hr-HR" sz="2400" smtClean="0">
              <a:latin typeface="Georgia" pitchFamily="18" charset="0"/>
            </a:endParaRPr>
          </a:p>
        </p:txBody>
      </p:sp>
      <p:sp>
        <p:nvSpPr>
          <p:cNvPr id="20484" name="Rectangle 4"/>
          <p:cNvSpPr>
            <a:spLocks noChangeArrowheads="1"/>
          </p:cNvSpPr>
          <p:nvPr/>
        </p:nvSpPr>
        <p:spPr bwMode="auto">
          <a:xfrm>
            <a:off x="900113" y="1735138"/>
            <a:ext cx="7704137" cy="457200"/>
          </a:xfrm>
          <a:prstGeom prst="rect">
            <a:avLst/>
          </a:prstGeom>
          <a:noFill/>
          <a:ln w="9525">
            <a:noFill/>
            <a:miter lim="800000"/>
            <a:headEnd/>
            <a:tailEnd/>
          </a:ln>
        </p:spPr>
        <p:txBody>
          <a:bodyPr>
            <a:spAutoFit/>
          </a:bodyPr>
          <a:lstStyle/>
          <a:p>
            <a:endParaRPr lang="en-US" sz="2400">
              <a:latin typeface="Georgia" pitchFamily="18" charset="0"/>
            </a:endParaRPr>
          </a:p>
        </p:txBody>
      </p:sp>
      <p:sp>
        <p:nvSpPr>
          <p:cNvPr id="20485" name="Rectangle 5"/>
          <p:cNvSpPr>
            <a:spLocks noChangeArrowheads="1"/>
          </p:cNvSpPr>
          <p:nvPr/>
        </p:nvSpPr>
        <p:spPr bwMode="auto">
          <a:xfrm>
            <a:off x="395288" y="1628775"/>
            <a:ext cx="8353425" cy="4818063"/>
          </a:xfrm>
          <a:prstGeom prst="rect">
            <a:avLst/>
          </a:prstGeom>
          <a:noFill/>
          <a:ln w="28575">
            <a:solidFill>
              <a:srgbClr val="FF6D74"/>
            </a:solidFill>
            <a:prstDash val="dashDot"/>
            <a:miter lim="800000"/>
            <a:headEnd/>
            <a:tailEnd/>
          </a:ln>
        </p:spPr>
        <p:txBody>
          <a:bodyPr>
            <a:spAutoFit/>
          </a:bodyPr>
          <a:lstStyle/>
          <a:p>
            <a:r>
              <a:rPr lang="hr-HR" sz="2800" b="1">
                <a:latin typeface="Georgia" pitchFamily="18" charset="0"/>
              </a:rPr>
              <a:t>Npr. djetetu je puno lakše razumjeti ako mu kažete: </a:t>
            </a:r>
            <a:r>
              <a:rPr lang="hr-HR" sz="2800" i="1">
                <a:latin typeface="Georgia" pitchFamily="18" charset="0"/>
              </a:rPr>
              <a:t>        </a:t>
            </a:r>
          </a:p>
          <a:p>
            <a:r>
              <a:rPr lang="hr-HR" sz="2800" i="1">
                <a:latin typeface="Georgia" pitchFamily="18" charset="0"/>
              </a:rPr>
              <a:t>              “Molim te stavi čašu na sredinu stola.” ,</a:t>
            </a:r>
          </a:p>
          <a:p>
            <a:r>
              <a:rPr lang="hr-HR" sz="2800" b="1">
                <a:latin typeface="Georgia" pitchFamily="18" charset="0"/>
              </a:rPr>
              <a:t>                                        nego: </a:t>
            </a:r>
          </a:p>
          <a:p>
            <a:r>
              <a:rPr lang="hr-HR" sz="2800" i="1">
                <a:latin typeface="Georgia" pitchFamily="18" charset="0"/>
              </a:rPr>
              <a:t>                        “Pazi na tu čašu mlijeka.”</a:t>
            </a:r>
          </a:p>
          <a:p>
            <a:endParaRPr lang="hr-HR" sz="2800" i="1">
              <a:latin typeface="Georgia" pitchFamily="18" charset="0"/>
            </a:endParaRPr>
          </a:p>
          <a:p>
            <a:endParaRPr lang="hr-HR" sz="2800" i="1">
              <a:latin typeface="Georgia" pitchFamily="18" charset="0"/>
            </a:endParaRPr>
          </a:p>
          <a:p>
            <a:r>
              <a:rPr lang="hr-HR" sz="2800" b="1">
                <a:latin typeface="Georgia" pitchFamily="18" charset="0"/>
              </a:rPr>
              <a:t>Kada se dogovarate s djetetom oko nekog pravila, tražite od njega da ponovi svojim riječima ono što od njega očekujete. Tako ćete biti sigurni da vas je razumjelo.</a:t>
            </a:r>
            <a:endParaRPr lang="en-US" sz="2800" b="1">
              <a:latin typeface="Georgia"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0" y="0"/>
            <a:ext cx="9144000" cy="1268413"/>
          </a:xfrm>
          <a:solidFill>
            <a:srgbClr val="FF6D74"/>
          </a:solidFill>
        </p:spPr>
        <p:txBody>
          <a:bodyPr/>
          <a:lstStyle/>
          <a:p>
            <a:pPr eaLnBrk="1" hangingPunct="1"/>
            <a:r>
              <a:rPr lang="hr-HR" sz="3600" b="1" smtClean="0">
                <a:latin typeface="Georgia" pitchFamily="18" charset="0"/>
              </a:rPr>
              <a:t>Budite ustrajni</a:t>
            </a:r>
          </a:p>
        </p:txBody>
      </p:sp>
      <p:sp>
        <p:nvSpPr>
          <p:cNvPr id="34819" name="Rectangle 3"/>
          <p:cNvSpPr>
            <a:spLocks noGrp="1" noChangeArrowheads="1"/>
          </p:cNvSpPr>
          <p:nvPr>
            <p:ph type="body" sz="half" idx="1"/>
          </p:nvPr>
        </p:nvSpPr>
        <p:spPr/>
        <p:txBody>
          <a:bodyPr/>
          <a:lstStyle/>
          <a:p>
            <a:pPr eaLnBrk="1" hangingPunct="1">
              <a:lnSpc>
                <a:spcPct val="80000"/>
              </a:lnSpc>
              <a:buFontTx/>
              <a:buNone/>
            </a:pPr>
            <a:r>
              <a:rPr lang="hr-HR" sz="2400" b="1" smtClean="0">
                <a:latin typeface="Georgia" pitchFamily="18" charset="0"/>
              </a:rPr>
              <a:t>	</a:t>
            </a:r>
            <a:endParaRPr lang="hr-HR" sz="2000" smtClean="0">
              <a:latin typeface="Georgia" pitchFamily="18" charset="0"/>
            </a:endParaRPr>
          </a:p>
        </p:txBody>
      </p:sp>
      <p:sp>
        <p:nvSpPr>
          <p:cNvPr id="34820" name="Rectangle 4"/>
          <p:cNvSpPr>
            <a:spLocks noChangeArrowheads="1"/>
          </p:cNvSpPr>
          <p:nvPr/>
        </p:nvSpPr>
        <p:spPr bwMode="auto">
          <a:xfrm>
            <a:off x="900113" y="1735138"/>
            <a:ext cx="7704137" cy="457200"/>
          </a:xfrm>
          <a:prstGeom prst="rect">
            <a:avLst/>
          </a:prstGeom>
          <a:noFill/>
          <a:ln w="9525">
            <a:noFill/>
            <a:miter lim="800000"/>
            <a:headEnd/>
            <a:tailEnd/>
          </a:ln>
        </p:spPr>
        <p:txBody>
          <a:bodyPr>
            <a:spAutoFit/>
          </a:bodyPr>
          <a:lstStyle/>
          <a:p>
            <a:endParaRPr lang="en-US" sz="2400">
              <a:latin typeface="Georgia" pitchFamily="18" charset="0"/>
            </a:endParaRPr>
          </a:p>
        </p:txBody>
      </p:sp>
      <p:pic>
        <p:nvPicPr>
          <p:cNvPr id="34821" name="Picture 5"/>
          <p:cNvPicPr>
            <a:picLocks noGrp="1" noChangeAspect="1" noChangeArrowheads="1"/>
          </p:cNvPicPr>
          <p:nvPr>
            <p:ph sz="half" idx="2"/>
          </p:nvPr>
        </p:nvPicPr>
        <p:blipFill>
          <a:blip r:embed="rId2" cstate="print"/>
          <a:srcRect/>
          <a:stretch>
            <a:fillRect/>
          </a:stretch>
        </p:blipFill>
        <p:spPr>
          <a:xfrm rot="996078">
            <a:off x="7019925" y="3644900"/>
            <a:ext cx="1697038" cy="1782763"/>
          </a:xfrm>
          <a:noFill/>
        </p:spPr>
      </p:pic>
      <p:sp>
        <p:nvSpPr>
          <p:cNvPr id="34822" name="Rectangle 6"/>
          <p:cNvSpPr>
            <a:spLocks noChangeArrowheads="1"/>
          </p:cNvSpPr>
          <p:nvPr/>
        </p:nvSpPr>
        <p:spPr bwMode="auto">
          <a:xfrm>
            <a:off x="250825" y="1341438"/>
            <a:ext cx="7489825" cy="420687"/>
          </a:xfrm>
          <a:prstGeom prst="rect">
            <a:avLst/>
          </a:prstGeom>
          <a:noFill/>
          <a:ln w="9525">
            <a:noFill/>
            <a:miter lim="800000"/>
            <a:headEnd/>
            <a:tailEnd/>
          </a:ln>
        </p:spPr>
        <p:txBody>
          <a:bodyPr>
            <a:spAutoFit/>
          </a:bodyPr>
          <a:lstStyle/>
          <a:p>
            <a:pPr>
              <a:lnSpc>
                <a:spcPct val="90000"/>
              </a:lnSpc>
              <a:spcBef>
                <a:spcPct val="50000"/>
              </a:spcBef>
              <a:buClr>
                <a:schemeClr val="accent1"/>
              </a:buClr>
              <a:buSzPct val="80000"/>
              <a:buFont typeface="Wingdings" pitchFamily="2" charset="2"/>
              <a:buChar char="n"/>
            </a:pPr>
            <a:endParaRPr lang="sr-Latn-CS" sz="2400" i="1">
              <a:latin typeface="Georgia" pitchFamily="18" charset="0"/>
            </a:endParaRPr>
          </a:p>
        </p:txBody>
      </p:sp>
      <p:sp>
        <p:nvSpPr>
          <p:cNvPr id="34823" name="Rectangle 7"/>
          <p:cNvSpPr>
            <a:spLocks noChangeArrowheads="1"/>
          </p:cNvSpPr>
          <p:nvPr/>
        </p:nvSpPr>
        <p:spPr bwMode="auto">
          <a:xfrm>
            <a:off x="468313" y="1700213"/>
            <a:ext cx="6173787" cy="4893647"/>
          </a:xfrm>
          <a:prstGeom prst="rect">
            <a:avLst/>
          </a:prstGeom>
          <a:noFill/>
          <a:ln w="9525">
            <a:noFill/>
            <a:miter lim="800000"/>
            <a:headEnd/>
            <a:tailEnd/>
          </a:ln>
        </p:spPr>
        <p:txBody>
          <a:bodyPr>
            <a:spAutoFit/>
          </a:bodyPr>
          <a:lstStyle/>
          <a:p>
            <a:r>
              <a:rPr lang="hr-HR" sz="2400" b="1" dirty="0" smtClean="0">
                <a:latin typeface="Georgia" pitchFamily="18" charset="0"/>
              </a:rPr>
              <a:t>Svaki </a:t>
            </a:r>
            <a:r>
              <a:rPr lang="hr-HR" sz="2400" b="1" dirty="0">
                <a:latin typeface="Georgia" pitchFamily="18" charset="0"/>
              </a:rPr>
              <a:t>put kada se dijete ponaša na neželjeni način, jasno mu recite da to nećete tolerirati</a:t>
            </a:r>
            <a:r>
              <a:rPr lang="hr-HR" sz="2400" b="1" dirty="0" smtClean="0">
                <a:latin typeface="Georgia" pitchFamily="18" charset="0"/>
              </a:rPr>
              <a:t>.</a:t>
            </a:r>
          </a:p>
          <a:p>
            <a:endParaRPr lang="hr-HR" sz="2400" b="1" dirty="0" smtClean="0"/>
          </a:p>
          <a:p>
            <a:r>
              <a:rPr lang="hr-HR" sz="2400" b="1" dirty="0" smtClean="0"/>
              <a:t>Pratite </a:t>
            </a:r>
            <a:r>
              <a:rPr lang="hr-HR" sz="2400" b="1" dirty="0" smtClean="0"/>
              <a:t>pridržava li se dijete pravila koje ste dogovorili.</a:t>
            </a:r>
          </a:p>
          <a:p>
            <a:endParaRPr lang="hr-HR" sz="2400" b="1" dirty="0" smtClean="0"/>
          </a:p>
          <a:p>
            <a:r>
              <a:rPr lang="hr-HR" sz="2400" b="1" dirty="0" smtClean="0"/>
              <a:t>Sjetite se još jednom da postoje djeca koja teže prihvaćaju pravila.</a:t>
            </a:r>
          </a:p>
          <a:p>
            <a:endParaRPr lang="hr-HR" sz="2400" b="1" dirty="0" smtClean="0"/>
          </a:p>
          <a:p>
            <a:r>
              <a:rPr lang="hr-HR" sz="2400" b="1" dirty="0" smtClean="0"/>
              <a:t>Ne postavljajte pravila na kojima i sami niste spremni ustrajati. </a:t>
            </a:r>
          </a:p>
          <a:p>
            <a:endParaRPr lang="en-US" sz="2400" b="1" dirty="0">
              <a:latin typeface="Georgia"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0" y="0"/>
            <a:ext cx="9144000" cy="1484313"/>
          </a:xfrm>
          <a:solidFill>
            <a:srgbClr val="FF6D74"/>
          </a:solidFill>
        </p:spPr>
        <p:txBody>
          <a:bodyPr/>
          <a:lstStyle/>
          <a:p>
            <a:pPr eaLnBrk="1" hangingPunct="1"/>
            <a:r>
              <a:rPr lang="hr-HR" sz="3600" b="1" smtClean="0">
                <a:latin typeface="Georgia" pitchFamily="18" charset="0"/>
              </a:rPr>
              <a:t>Neka dijete unaprijed zna koje su posljedice njegova ponašanja</a:t>
            </a:r>
          </a:p>
        </p:txBody>
      </p:sp>
      <p:sp>
        <p:nvSpPr>
          <p:cNvPr id="23555" name="Rectangle 3"/>
          <p:cNvSpPr>
            <a:spLocks noGrp="1" noChangeArrowheads="1"/>
          </p:cNvSpPr>
          <p:nvPr>
            <p:ph type="body" sz="half" idx="1"/>
          </p:nvPr>
        </p:nvSpPr>
        <p:spPr/>
        <p:txBody>
          <a:bodyPr/>
          <a:lstStyle/>
          <a:p>
            <a:pPr eaLnBrk="1" hangingPunct="1">
              <a:lnSpc>
                <a:spcPct val="80000"/>
              </a:lnSpc>
              <a:buFontTx/>
              <a:buNone/>
            </a:pPr>
            <a:r>
              <a:rPr lang="hr-HR" sz="2400" b="1" smtClean="0">
                <a:latin typeface="Georgia" pitchFamily="18" charset="0"/>
              </a:rPr>
              <a:t>	</a:t>
            </a:r>
            <a:endParaRPr lang="hr-HR" sz="2000" smtClean="0">
              <a:latin typeface="Georgia" pitchFamily="18" charset="0"/>
            </a:endParaRPr>
          </a:p>
        </p:txBody>
      </p:sp>
      <p:sp>
        <p:nvSpPr>
          <p:cNvPr id="23556" name="Rectangle 4"/>
          <p:cNvSpPr>
            <a:spLocks noChangeArrowheads="1"/>
          </p:cNvSpPr>
          <p:nvPr/>
        </p:nvSpPr>
        <p:spPr bwMode="auto">
          <a:xfrm>
            <a:off x="900113" y="1735138"/>
            <a:ext cx="7704137" cy="457200"/>
          </a:xfrm>
          <a:prstGeom prst="rect">
            <a:avLst/>
          </a:prstGeom>
          <a:noFill/>
          <a:ln w="9525">
            <a:noFill/>
            <a:miter lim="800000"/>
            <a:headEnd/>
            <a:tailEnd/>
          </a:ln>
        </p:spPr>
        <p:txBody>
          <a:bodyPr>
            <a:spAutoFit/>
          </a:bodyPr>
          <a:lstStyle/>
          <a:p>
            <a:endParaRPr lang="en-US" sz="2400">
              <a:latin typeface="Georgia" pitchFamily="18" charset="0"/>
            </a:endParaRPr>
          </a:p>
        </p:txBody>
      </p:sp>
      <p:sp>
        <p:nvSpPr>
          <p:cNvPr id="23557" name="Rectangle 5"/>
          <p:cNvSpPr>
            <a:spLocks noChangeArrowheads="1"/>
          </p:cNvSpPr>
          <p:nvPr/>
        </p:nvSpPr>
        <p:spPr bwMode="auto">
          <a:xfrm rot="-583619">
            <a:off x="468313" y="1844675"/>
            <a:ext cx="7056437" cy="3889375"/>
          </a:xfrm>
          <a:prstGeom prst="rect">
            <a:avLst/>
          </a:prstGeom>
          <a:noFill/>
          <a:ln w="9525">
            <a:noFill/>
            <a:miter lim="800000"/>
            <a:headEnd/>
            <a:tailEnd/>
          </a:ln>
        </p:spPr>
        <p:txBody>
          <a:bodyPr>
            <a:spAutoFit/>
          </a:bodyPr>
          <a:lstStyle/>
          <a:p>
            <a:r>
              <a:rPr lang="hr-HR" sz="2400" b="1">
                <a:latin typeface="Georgia" pitchFamily="18" charset="0"/>
              </a:rPr>
              <a:t>Posljedice možete i </a:t>
            </a:r>
            <a:r>
              <a:rPr lang="hr-HR" sz="2400" b="1" u="sng">
                <a:latin typeface="Georgia" pitchFamily="18" charset="0"/>
              </a:rPr>
              <a:t>sami kreirati</a:t>
            </a:r>
            <a:r>
              <a:rPr lang="hr-HR" sz="2400" b="1">
                <a:latin typeface="Georgia" pitchFamily="18" charset="0"/>
              </a:rPr>
              <a:t>. Važno je da su one logična posljedica djetetova ponašanja. </a:t>
            </a:r>
          </a:p>
          <a:p>
            <a:endParaRPr lang="hr-HR" sz="2400" b="1">
              <a:latin typeface="Georgia" pitchFamily="18" charset="0"/>
            </a:endParaRPr>
          </a:p>
          <a:p>
            <a:r>
              <a:rPr lang="hr-HR" sz="2400" i="1">
                <a:latin typeface="Georgia" pitchFamily="18" charset="0"/>
              </a:rPr>
              <a:t>Npr.: “Danas si vozio bicikl bez kacige. Mogao si pasti i ozbiljno se ozlijediti i zato to ne smiješ činiti. Zbog toga ga nećeš voziti do nedjelje.”, </a:t>
            </a:r>
          </a:p>
          <a:p>
            <a:r>
              <a:rPr lang="hr-HR" sz="2400" i="1">
                <a:latin typeface="Georgia" pitchFamily="18" charset="0"/>
              </a:rPr>
              <a:t>a ne: “Danas si vozio bicikl bez kacige i zato nema kompjutera!”)</a:t>
            </a:r>
            <a:endParaRPr lang="en-US" sz="2400" i="1">
              <a:latin typeface="Georgia" pitchFamily="18" charset="0"/>
            </a:endParaRPr>
          </a:p>
          <a:p>
            <a:pPr>
              <a:lnSpc>
                <a:spcPct val="90000"/>
              </a:lnSpc>
              <a:spcBef>
                <a:spcPct val="50000"/>
              </a:spcBef>
              <a:buClr>
                <a:schemeClr val="accent1"/>
              </a:buClr>
              <a:buSzPct val="80000"/>
              <a:buFont typeface="Wingdings" pitchFamily="2" charset="2"/>
              <a:buChar char="n"/>
            </a:pPr>
            <a:endParaRPr lang="en-US" sz="2400">
              <a:latin typeface="Georgia" pitchFamily="18" charset="0"/>
            </a:endParaRPr>
          </a:p>
        </p:txBody>
      </p:sp>
      <p:pic>
        <p:nvPicPr>
          <p:cNvPr id="23558" name="Picture 6"/>
          <p:cNvPicPr>
            <a:picLocks noGrp="1" noChangeAspect="1" noChangeArrowheads="1"/>
          </p:cNvPicPr>
          <p:nvPr>
            <p:ph sz="half" idx="2"/>
          </p:nvPr>
        </p:nvPicPr>
        <p:blipFill>
          <a:blip r:embed="rId2" cstate="print"/>
          <a:srcRect/>
          <a:stretch>
            <a:fillRect/>
          </a:stretch>
        </p:blipFill>
        <p:spPr>
          <a:xfrm rot="996078">
            <a:off x="6732588" y="4724400"/>
            <a:ext cx="1697037" cy="1782763"/>
          </a:xfr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Footer Placeholder 2"/>
          <p:cNvSpPr>
            <a:spLocks noGrp="1"/>
          </p:cNvSpPr>
          <p:nvPr>
            <p:ph type="ftr" sz="quarter" idx="11"/>
          </p:nvPr>
        </p:nvSpPr>
        <p:spPr>
          <a:noFill/>
        </p:spPr>
        <p:txBody>
          <a:bodyPr/>
          <a:lstStyle/>
          <a:p>
            <a:r>
              <a:rPr lang="hr-HR"/>
              <a:t>prevedeno iz: Severe S. (2000): How to behave?</a:t>
            </a:r>
          </a:p>
        </p:txBody>
      </p:sp>
      <p:sp>
        <p:nvSpPr>
          <p:cNvPr id="4099" name="Rectangle 4"/>
          <p:cNvSpPr>
            <a:spLocks noChangeArrowheads="1"/>
          </p:cNvSpPr>
          <p:nvPr/>
        </p:nvSpPr>
        <p:spPr bwMode="auto">
          <a:xfrm>
            <a:off x="395288" y="549275"/>
            <a:ext cx="5832475" cy="5643563"/>
          </a:xfrm>
          <a:prstGeom prst="rect">
            <a:avLst/>
          </a:prstGeom>
          <a:solidFill>
            <a:srgbClr val="FF6D74"/>
          </a:solidFill>
          <a:ln w="9525">
            <a:noFill/>
            <a:miter lim="800000"/>
            <a:headEnd/>
            <a:tailEnd/>
          </a:ln>
        </p:spPr>
        <p:txBody>
          <a:bodyPr>
            <a:spAutoFit/>
          </a:bodyPr>
          <a:lstStyle/>
          <a:p>
            <a:r>
              <a:rPr lang="hr-HR" sz="2800" b="1">
                <a:latin typeface="Georgia" pitchFamily="18" charset="0"/>
              </a:rPr>
              <a:t>“Kako discipliniraš svoju djecu?”</a:t>
            </a:r>
          </a:p>
          <a:p>
            <a:r>
              <a:rPr lang="hr-HR" sz="2800" b="1">
                <a:latin typeface="Georgia" pitchFamily="18" charset="0"/>
              </a:rPr>
              <a:t>“Puno vičem na njih.”</a:t>
            </a:r>
          </a:p>
          <a:p>
            <a:r>
              <a:rPr lang="hr-HR" sz="2800" b="1">
                <a:latin typeface="Georgia" pitchFamily="18" charset="0"/>
              </a:rPr>
              <a:t>“Djeluje li to?”</a:t>
            </a:r>
          </a:p>
          <a:p>
            <a:r>
              <a:rPr lang="hr-HR" sz="2800" b="1">
                <a:latin typeface="Georgia" pitchFamily="18" charset="0"/>
              </a:rPr>
              <a:t>“Ne baš. Smire se na nekoliko minuta,”</a:t>
            </a:r>
          </a:p>
          <a:p>
            <a:r>
              <a:rPr lang="hr-HR" sz="2800" b="1">
                <a:latin typeface="Georgia" pitchFamily="18" charset="0"/>
              </a:rPr>
              <a:t>“I onda?”</a:t>
            </a:r>
          </a:p>
          <a:p>
            <a:r>
              <a:rPr lang="hr-HR" sz="2800" b="1">
                <a:latin typeface="Georgia" pitchFamily="18" charset="0"/>
              </a:rPr>
              <a:t>“Opet se potuku.”</a:t>
            </a:r>
          </a:p>
          <a:p>
            <a:r>
              <a:rPr lang="hr-HR" sz="2800" b="1">
                <a:latin typeface="Georgia" pitchFamily="18" charset="0"/>
              </a:rPr>
              <a:t>“I što onda napraviš?”</a:t>
            </a:r>
          </a:p>
          <a:p>
            <a:r>
              <a:rPr lang="hr-HR" sz="2800" b="1">
                <a:latin typeface="Georgia" pitchFamily="18" charset="0"/>
              </a:rPr>
              <a:t>“Naljutim se i svakoga od njih ošamarim.”</a:t>
            </a:r>
          </a:p>
          <a:p>
            <a:r>
              <a:rPr lang="hr-HR" sz="2800" b="1">
                <a:latin typeface="Georgia" pitchFamily="18" charset="0"/>
              </a:rPr>
              <a:t>“Smire li se tada?”</a:t>
            </a:r>
          </a:p>
          <a:p>
            <a:r>
              <a:rPr lang="hr-HR" sz="2800" b="1">
                <a:latin typeface="Georgia" pitchFamily="18" charset="0"/>
              </a:rPr>
              <a:t>“Na neko vrijeme.”</a:t>
            </a:r>
            <a:endParaRPr lang="en-US" sz="2800" b="1">
              <a:latin typeface="Georgia" pitchFamily="18" charset="0"/>
            </a:endParaRPr>
          </a:p>
        </p:txBody>
      </p:sp>
      <p:pic>
        <p:nvPicPr>
          <p:cNvPr id="4100" name="Picture 5"/>
          <p:cNvPicPr>
            <a:picLocks noChangeAspect="1" noChangeArrowheads="1"/>
          </p:cNvPicPr>
          <p:nvPr/>
        </p:nvPicPr>
        <p:blipFill>
          <a:blip r:embed="rId2" cstate="print"/>
          <a:srcRect/>
          <a:stretch>
            <a:fillRect/>
          </a:stretch>
        </p:blipFill>
        <p:spPr bwMode="auto">
          <a:xfrm rot="734039">
            <a:off x="5940425" y="3500438"/>
            <a:ext cx="2952750" cy="3008312"/>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4"/>
          <p:cNvPicPr>
            <a:picLocks noGrp="1" noChangeAspect="1" noChangeArrowheads="1"/>
          </p:cNvPicPr>
          <p:nvPr>
            <p:ph sz="half" idx="2"/>
          </p:nvPr>
        </p:nvPicPr>
        <p:blipFill>
          <a:blip r:embed="rId2" cstate="print"/>
          <a:srcRect/>
          <a:stretch>
            <a:fillRect/>
          </a:stretch>
        </p:blipFill>
        <p:spPr>
          <a:xfrm>
            <a:off x="0" y="0"/>
            <a:ext cx="7456488" cy="6858000"/>
          </a:xfrm>
          <a:noFill/>
        </p:spPr>
      </p:pic>
      <p:sp>
        <p:nvSpPr>
          <p:cNvPr id="24579" name="Rectangle 5"/>
          <p:cNvSpPr>
            <a:spLocks noGrp="1" noChangeArrowheads="1"/>
          </p:cNvSpPr>
          <p:nvPr>
            <p:ph type="title"/>
          </p:nvPr>
        </p:nvSpPr>
        <p:spPr/>
        <p:txBody>
          <a:bodyPr/>
          <a:lstStyle/>
          <a:p>
            <a:pPr eaLnBrk="1" hangingPunct="1"/>
            <a:endParaRPr lang="sr-Latn-CS" smtClean="0"/>
          </a:p>
        </p:txBody>
      </p:sp>
      <p:sp>
        <p:nvSpPr>
          <p:cNvPr id="24580" name="Rectangle 3"/>
          <p:cNvSpPr>
            <a:spLocks noGrp="1" noChangeArrowheads="1"/>
          </p:cNvSpPr>
          <p:nvPr>
            <p:ph type="body" sz="half" idx="1"/>
          </p:nvPr>
        </p:nvSpPr>
        <p:spPr>
          <a:xfrm>
            <a:off x="4716463" y="1484313"/>
            <a:ext cx="4038600" cy="5030787"/>
          </a:xfrm>
        </p:spPr>
        <p:txBody>
          <a:bodyPr/>
          <a:lstStyle/>
          <a:p>
            <a:pPr eaLnBrk="1" hangingPunct="1">
              <a:lnSpc>
                <a:spcPct val="80000"/>
              </a:lnSpc>
              <a:buFontTx/>
              <a:buNone/>
            </a:pPr>
            <a:r>
              <a:rPr lang="hr-HR" sz="2400" b="1" smtClean="0"/>
              <a:t>	</a:t>
            </a:r>
            <a:r>
              <a:rPr lang="hr-HR" sz="2400" b="1" smtClean="0">
                <a:solidFill>
                  <a:srgbClr val="FE000C"/>
                </a:solidFill>
              </a:rPr>
              <a:t>Promjena ponašanja pozitivnim metodama (upute, aktivno uključivanje u odluke, pohvale, nagrade) najbolji je način,</a:t>
            </a:r>
          </a:p>
          <a:p>
            <a:pPr eaLnBrk="1" hangingPunct="1">
              <a:lnSpc>
                <a:spcPct val="80000"/>
              </a:lnSpc>
              <a:buFontTx/>
              <a:buNone/>
            </a:pPr>
            <a:endParaRPr lang="hr-HR" sz="2400" b="1" smtClean="0">
              <a:solidFill>
                <a:srgbClr val="FE000C"/>
              </a:solidFill>
            </a:endParaRPr>
          </a:p>
          <a:p>
            <a:pPr algn="ctr" eaLnBrk="1" hangingPunct="1">
              <a:lnSpc>
                <a:spcPct val="80000"/>
              </a:lnSpc>
              <a:buFontTx/>
              <a:buNone/>
            </a:pPr>
            <a:r>
              <a:rPr lang="hr-HR" sz="2400" b="1" smtClean="0">
                <a:solidFill>
                  <a:srgbClr val="FE000C"/>
                </a:solidFill>
              </a:rPr>
              <a:t>ipak...</a:t>
            </a:r>
          </a:p>
          <a:p>
            <a:pPr algn="ctr" eaLnBrk="1" hangingPunct="1">
              <a:lnSpc>
                <a:spcPct val="80000"/>
              </a:lnSpc>
              <a:buFontTx/>
              <a:buNone/>
            </a:pPr>
            <a:endParaRPr lang="hr-HR" sz="2400" b="1" smtClean="0">
              <a:solidFill>
                <a:srgbClr val="FE000C"/>
              </a:solidFill>
            </a:endParaRPr>
          </a:p>
          <a:p>
            <a:pPr eaLnBrk="1" hangingPunct="1">
              <a:lnSpc>
                <a:spcPct val="80000"/>
              </a:lnSpc>
              <a:buFontTx/>
              <a:buNone/>
            </a:pPr>
            <a:r>
              <a:rPr lang="hr-HR" sz="2400" b="1" smtClean="0">
                <a:solidFill>
                  <a:srgbClr val="FE000C"/>
                </a:solidFill>
              </a:rPr>
              <a:t>	to je proces koji zahtijeva vrijeme. Ponekad je ponašanje djeteta toliko ometajuće da ga treba mijenjati što prije.</a:t>
            </a:r>
            <a:endParaRPr lang="en-US" sz="2400" b="1" smtClean="0">
              <a:solidFill>
                <a:srgbClr val="FE000C"/>
              </a:solidFill>
            </a:endParaRPr>
          </a:p>
          <a:p>
            <a:pPr eaLnBrk="1" hangingPunct="1">
              <a:lnSpc>
                <a:spcPct val="80000"/>
              </a:lnSpc>
            </a:pPr>
            <a:endParaRPr lang="hr-HR" sz="2400" smtClean="0">
              <a:solidFill>
                <a:srgbClr val="FE000C"/>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68313" y="260350"/>
            <a:ext cx="8229600" cy="1295400"/>
          </a:xfrm>
          <a:solidFill>
            <a:srgbClr val="FF6D74"/>
          </a:solidFill>
        </p:spPr>
        <p:txBody>
          <a:bodyPr/>
          <a:lstStyle/>
          <a:p>
            <a:pPr eaLnBrk="1" hangingPunct="1"/>
            <a:r>
              <a:rPr lang="hr-HR" sz="4000" b="1" smtClean="0">
                <a:latin typeface="Georgia" pitchFamily="18" charset="0"/>
              </a:rPr>
              <a:t>Koja je razlika između kazne i učenja disciplini?</a:t>
            </a:r>
          </a:p>
        </p:txBody>
      </p:sp>
      <p:pic>
        <p:nvPicPr>
          <p:cNvPr id="25603" name="Picture 3"/>
          <p:cNvPicPr>
            <a:picLocks noGrp="1" noChangeAspect="1" noChangeArrowheads="1"/>
          </p:cNvPicPr>
          <p:nvPr>
            <p:ph type="body" idx="1"/>
          </p:nvPr>
        </p:nvPicPr>
        <p:blipFill>
          <a:blip r:embed="rId2" cstate="print"/>
          <a:srcRect/>
          <a:stretch>
            <a:fillRect/>
          </a:stretch>
        </p:blipFill>
        <p:spPr>
          <a:xfrm>
            <a:off x="611188" y="1628775"/>
            <a:ext cx="8229600" cy="4525963"/>
          </a:xfr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0" y="0"/>
            <a:ext cx="9144000" cy="1268413"/>
          </a:xfrm>
          <a:solidFill>
            <a:srgbClr val="FF6D74"/>
          </a:solidFill>
        </p:spPr>
        <p:txBody>
          <a:bodyPr/>
          <a:lstStyle/>
          <a:p>
            <a:pPr eaLnBrk="1" hangingPunct="1"/>
            <a:r>
              <a:rPr lang="hr-HR" b="1" smtClean="0">
                <a:latin typeface="Georgia" pitchFamily="18" charset="0"/>
              </a:rPr>
              <a:t>Kazna</a:t>
            </a:r>
          </a:p>
        </p:txBody>
      </p:sp>
      <p:sp>
        <p:nvSpPr>
          <p:cNvPr id="26627" name="Rectangle 3"/>
          <p:cNvSpPr>
            <a:spLocks noGrp="1" noChangeArrowheads="1"/>
          </p:cNvSpPr>
          <p:nvPr>
            <p:ph type="body" sz="half" idx="1"/>
          </p:nvPr>
        </p:nvSpPr>
        <p:spPr/>
        <p:txBody>
          <a:bodyPr/>
          <a:lstStyle/>
          <a:p>
            <a:pPr eaLnBrk="1" hangingPunct="1">
              <a:lnSpc>
                <a:spcPct val="80000"/>
              </a:lnSpc>
              <a:buFontTx/>
              <a:buNone/>
            </a:pPr>
            <a:r>
              <a:rPr lang="hr-HR" sz="2400" b="1" smtClean="0">
                <a:latin typeface="Georgia" pitchFamily="18" charset="0"/>
              </a:rPr>
              <a:t>	</a:t>
            </a:r>
            <a:endParaRPr lang="hr-HR" sz="2000" smtClean="0">
              <a:latin typeface="Georgia" pitchFamily="18" charset="0"/>
            </a:endParaRPr>
          </a:p>
        </p:txBody>
      </p:sp>
      <p:sp>
        <p:nvSpPr>
          <p:cNvPr id="26628" name="Rectangle 4"/>
          <p:cNvSpPr>
            <a:spLocks noChangeArrowheads="1"/>
          </p:cNvSpPr>
          <p:nvPr/>
        </p:nvSpPr>
        <p:spPr bwMode="auto">
          <a:xfrm>
            <a:off x="900113" y="1735138"/>
            <a:ext cx="7704137" cy="457200"/>
          </a:xfrm>
          <a:prstGeom prst="rect">
            <a:avLst/>
          </a:prstGeom>
          <a:noFill/>
          <a:ln w="9525">
            <a:noFill/>
            <a:miter lim="800000"/>
            <a:headEnd/>
            <a:tailEnd/>
          </a:ln>
        </p:spPr>
        <p:txBody>
          <a:bodyPr>
            <a:spAutoFit/>
          </a:bodyPr>
          <a:lstStyle/>
          <a:p>
            <a:endParaRPr lang="en-US" sz="2400">
              <a:latin typeface="Georgia" pitchFamily="18" charset="0"/>
            </a:endParaRPr>
          </a:p>
        </p:txBody>
      </p:sp>
      <p:pic>
        <p:nvPicPr>
          <p:cNvPr id="26629" name="Picture 6"/>
          <p:cNvPicPr>
            <a:picLocks noGrp="1" noChangeAspect="1" noChangeArrowheads="1"/>
          </p:cNvPicPr>
          <p:nvPr>
            <p:ph sz="half" idx="2"/>
          </p:nvPr>
        </p:nvPicPr>
        <p:blipFill>
          <a:blip r:embed="rId2" cstate="print"/>
          <a:srcRect/>
          <a:stretch>
            <a:fillRect/>
          </a:stretch>
        </p:blipFill>
        <p:spPr>
          <a:xfrm rot="996078">
            <a:off x="7019925" y="3644900"/>
            <a:ext cx="1697038" cy="1782763"/>
          </a:xfrm>
          <a:noFill/>
        </p:spPr>
      </p:pic>
      <p:sp>
        <p:nvSpPr>
          <p:cNvPr id="26630" name="Rectangle 7"/>
          <p:cNvSpPr>
            <a:spLocks noChangeArrowheads="1"/>
          </p:cNvSpPr>
          <p:nvPr/>
        </p:nvSpPr>
        <p:spPr bwMode="auto">
          <a:xfrm>
            <a:off x="250825" y="1341438"/>
            <a:ext cx="7489825" cy="5715000"/>
          </a:xfrm>
          <a:prstGeom prst="rect">
            <a:avLst/>
          </a:prstGeom>
          <a:noFill/>
          <a:ln w="9525">
            <a:noFill/>
            <a:miter lim="800000"/>
            <a:headEnd/>
            <a:tailEnd/>
          </a:ln>
        </p:spPr>
        <p:txBody>
          <a:bodyPr>
            <a:spAutoFit/>
          </a:bodyPr>
          <a:lstStyle/>
          <a:p>
            <a:r>
              <a:rPr lang="hr-HR" sz="2400" b="1">
                <a:latin typeface="Georgia" pitchFamily="18" charset="0"/>
              </a:rPr>
              <a:t>Ima za cilj da se ponašanje djeteta više nikada ne ponovi. Međutim, čak i ako se odmah nakon kazne prestane ponašati na način koji je neprimjeren, dijete je nakon kazne toliko preplavljeno negativnim emocijama da će se često početi ponašati još gore.</a:t>
            </a:r>
          </a:p>
          <a:p>
            <a:endParaRPr lang="hr-HR" sz="2400" b="1">
              <a:latin typeface="Georgia" pitchFamily="18" charset="0"/>
            </a:endParaRPr>
          </a:p>
          <a:p>
            <a:r>
              <a:rPr lang="hr-HR" sz="2400" b="1">
                <a:latin typeface="Georgia" pitchFamily="18" charset="0"/>
              </a:rPr>
              <a:t>Koristi se zbog vjerovanja da je osjećaj straha dobar način da se nešto nauči.</a:t>
            </a:r>
          </a:p>
          <a:p>
            <a:endParaRPr lang="hr-HR" sz="2400" b="1">
              <a:latin typeface="Georgia" pitchFamily="18" charset="0"/>
            </a:endParaRPr>
          </a:p>
          <a:p>
            <a:r>
              <a:rPr lang="hr-HR" sz="2400" b="1">
                <a:latin typeface="Georgia" pitchFamily="18" charset="0"/>
              </a:rPr>
              <a:t>Ako roditelj koristi uvijek isti oblik kažnjavanja, </a:t>
            </a:r>
            <a:r>
              <a:rPr lang="hr-HR" sz="2400" i="1">
                <a:latin typeface="Georgia" pitchFamily="18" charset="0"/>
              </a:rPr>
              <a:t>npr. pljusku</a:t>
            </a:r>
            <a:r>
              <a:rPr lang="hr-HR" sz="2400" b="1">
                <a:latin typeface="Georgia" pitchFamily="18" charset="0"/>
              </a:rPr>
              <a:t>, dijete ne uči ništa o stvarnim posljedicama svoga ponašanja </a:t>
            </a:r>
            <a:r>
              <a:rPr lang="hr-HR" sz="2400" i="1">
                <a:latin typeface="Georgia" pitchFamily="18" charset="0"/>
              </a:rPr>
              <a:t>(npr. da ako razbacuje hranu neće imati što jesti)</a:t>
            </a:r>
            <a:r>
              <a:rPr lang="hr-HR" sz="2400" b="1">
                <a:latin typeface="Georgia" pitchFamily="18" charset="0"/>
              </a:rPr>
              <a:t>.</a:t>
            </a:r>
          </a:p>
          <a:p>
            <a:pPr>
              <a:lnSpc>
                <a:spcPct val="90000"/>
              </a:lnSpc>
              <a:spcBef>
                <a:spcPct val="50000"/>
              </a:spcBef>
              <a:buClr>
                <a:schemeClr val="accent1"/>
              </a:buClr>
              <a:buSzPct val="80000"/>
              <a:buFont typeface="Wingdings" pitchFamily="2" charset="2"/>
              <a:buChar char="n"/>
            </a:pPr>
            <a:endParaRPr lang="hr-HR" sz="2400" i="1">
              <a:latin typeface="Georgia"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0" y="0"/>
            <a:ext cx="9144000" cy="1268413"/>
          </a:xfrm>
          <a:solidFill>
            <a:srgbClr val="FF6D74"/>
          </a:solidFill>
        </p:spPr>
        <p:txBody>
          <a:bodyPr/>
          <a:lstStyle/>
          <a:p>
            <a:pPr eaLnBrk="1" hangingPunct="1"/>
            <a:r>
              <a:rPr lang="hr-HR" sz="3600" b="1" smtClean="0">
                <a:latin typeface="Georgia" pitchFamily="18" charset="0"/>
              </a:rPr>
              <a:t>Što kažnjavanje ima za posljedicu?</a:t>
            </a:r>
          </a:p>
        </p:txBody>
      </p:sp>
      <p:sp>
        <p:nvSpPr>
          <p:cNvPr id="27651" name="Rectangle 3"/>
          <p:cNvSpPr>
            <a:spLocks noGrp="1" noChangeArrowheads="1"/>
          </p:cNvSpPr>
          <p:nvPr>
            <p:ph type="body" sz="half" idx="1"/>
          </p:nvPr>
        </p:nvSpPr>
        <p:spPr/>
        <p:txBody>
          <a:bodyPr/>
          <a:lstStyle/>
          <a:p>
            <a:pPr eaLnBrk="1" hangingPunct="1">
              <a:lnSpc>
                <a:spcPct val="80000"/>
              </a:lnSpc>
              <a:buFontTx/>
              <a:buNone/>
            </a:pPr>
            <a:r>
              <a:rPr lang="hr-HR" sz="2400" b="1" smtClean="0">
                <a:latin typeface="Georgia" pitchFamily="18" charset="0"/>
              </a:rPr>
              <a:t>	</a:t>
            </a:r>
            <a:endParaRPr lang="hr-HR" sz="2000" smtClean="0">
              <a:latin typeface="Georgia" pitchFamily="18" charset="0"/>
            </a:endParaRPr>
          </a:p>
        </p:txBody>
      </p:sp>
      <p:sp>
        <p:nvSpPr>
          <p:cNvPr id="27652" name="Rectangle 4"/>
          <p:cNvSpPr>
            <a:spLocks noChangeArrowheads="1"/>
          </p:cNvSpPr>
          <p:nvPr/>
        </p:nvSpPr>
        <p:spPr bwMode="auto">
          <a:xfrm>
            <a:off x="900113" y="1735138"/>
            <a:ext cx="7704137" cy="457200"/>
          </a:xfrm>
          <a:prstGeom prst="rect">
            <a:avLst/>
          </a:prstGeom>
          <a:noFill/>
          <a:ln w="9525">
            <a:noFill/>
            <a:miter lim="800000"/>
            <a:headEnd/>
            <a:tailEnd/>
          </a:ln>
        </p:spPr>
        <p:txBody>
          <a:bodyPr>
            <a:spAutoFit/>
          </a:bodyPr>
          <a:lstStyle/>
          <a:p>
            <a:endParaRPr lang="en-US" sz="2400">
              <a:latin typeface="Georgia" pitchFamily="18" charset="0"/>
            </a:endParaRPr>
          </a:p>
        </p:txBody>
      </p:sp>
      <p:pic>
        <p:nvPicPr>
          <p:cNvPr id="27653" name="Picture 5"/>
          <p:cNvPicPr>
            <a:picLocks noGrp="1" noChangeAspect="1" noChangeArrowheads="1"/>
          </p:cNvPicPr>
          <p:nvPr>
            <p:ph sz="half" idx="2"/>
          </p:nvPr>
        </p:nvPicPr>
        <p:blipFill>
          <a:blip r:embed="rId2" cstate="print"/>
          <a:srcRect/>
          <a:stretch>
            <a:fillRect/>
          </a:stretch>
        </p:blipFill>
        <p:spPr>
          <a:xfrm rot="996078">
            <a:off x="7019925" y="3644900"/>
            <a:ext cx="1697038" cy="1782763"/>
          </a:xfrm>
          <a:noFill/>
        </p:spPr>
      </p:pic>
      <p:sp>
        <p:nvSpPr>
          <p:cNvPr id="27654" name="Rectangle 7"/>
          <p:cNvSpPr>
            <a:spLocks noChangeArrowheads="1"/>
          </p:cNvSpPr>
          <p:nvPr/>
        </p:nvSpPr>
        <p:spPr bwMode="auto">
          <a:xfrm>
            <a:off x="539750" y="1341438"/>
            <a:ext cx="6840538" cy="5273675"/>
          </a:xfrm>
          <a:prstGeom prst="rect">
            <a:avLst/>
          </a:prstGeom>
          <a:noFill/>
          <a:ln w="9525">
            <a:noFill/>
            <a:miter lim="800000"/>
            <a:headEnd/>
            <a:tailEnd/>
          </a:ln>
        </p:spPr>
        <p:txBody>
          <a:bodyPr>
            <a:spAutoFit/>
          </a:bodyPr>
          <a:lstStyle/>
          <a:p>
            <a:pPr>
              <a:buFontTx/>
              <a:buChar char="•"/>
            </a:pPr>
            <a:r>
              <a:rPr lang="hr-HR" sz="2000" b="1">
                <a:latin typeface="Georgia" pitchFamily="18" charset="0"/>
              </a:rPr>
              <a:t>Dijete nas se boji. Ako dijete nije unaprijed upozoreno da će biti kažnjeno ili ako ne razumije zašto je bilo kažnjeno, počet će izbjegavati bilo kakve aktivnosti iz straha da se kazna opet ne ponovi. </a:t>
            </a:r>
          </a:p>
          <a:p>
            <a:pPr>
              <a:buFontTx/>
              <a:buChar char="•"/>
            </a:pPr>
            <a:endParaRPr lang="hr-HR" sz="2000" b="1">
              <a:latin typeface="Georgia" pitchFamily="18" charset="0"/>
            </a:endParaRPr>
          </a:p>
          <a:p>
            <a:pPr>
              <a:buFontTx/>
              <a:buChar char="•"/>
            </a:pPr>
            <a:r>
              <a:rPr lang="hr-HR" sz="2000" b="1">
                <a:latin typeface="Georgia" pitchFamily="18" charset="0"/>
              </a:rPr>
              <a:t>Osjeća bijes i ljutnju prema nama (jer smo mu nanijeli fizičku ili psihičku bol). Ta ljutnja koju dijete osjeća može biti uzrok njegova agresivna ponašanja prema vršnjacima ili odraslima.</a:t>
            </a:r>
          </a:p>
          <a:p>
            <a:pPr>
              <a:buFontTx/>
              <a:buChar char="•"/>
            </a:pPr>
            <a:endParaRPr lang="hr-HR" sz="2000" b="1">
              <a:latin typeface="Georgia" pitchFamily="18" charset="0"/>
            </a:endParaRPr>
          </a:p>
          <a:p>
            <a:pPr>
              <a:buFontTx/>
              <a:buChar char="•"/>
            </a:pPr>
            <a:r>
              <a:rPr lang="hr-HR" sz="2000" b="1">
                <a:latin typeface="Georgia" pitchFamily="18" charset="0"/>
              </a:rPr>
              <a:t>Laže nam (da bi izbjeglo kaznu).</a:t>
            </a:r>
          </a:p>
          <a:p>
            <a:pPr>
              <a:buFontTx/>
              <a:buChar char="•"/>
            </a:pPr>
            <a:endParaRPr lang="hr-HR" sz="2000" b="1">
              <a:latin typeface="Georgia" pitchFamily="18" charset="0"/>
            </a:endParaRPr>
          </a:p>
          <a:p>
            <a:pPr>
              <a:buFontTx/>
              <a:buChar char="•"/>
            </a:pPr>
            <a:r>
              <a:rPr lang="hr-HR" sz="2000" b="1">
                <a:latin typeface="Georgia" pitchFamily="18" charset="0"/>
              </a:rPr>
              <a:t>Narušeno mu je samopoštovanje. Djeca koja su stalno kažnjavana, nemaju znanja o vlastitim vrijednostima i zato je njihovo samopoštovanje narušeno.</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body" idx="1"/>
          </p:nvPr>
        </p:nvSpPr>
        <p:spPr>
          <a:xfrm>
            <a:off x="539750" y="1341438"/>
            <a:ext cx="8229600" cy="3887787"/>
          </a:xfrm>
          <a:solidFill>
            <a:srgbClr val="FF6D74"/>
          </a:solidFill>
        </p:spPr>
        <p:txBody>
          <a:bodyPr/>
          <a:lstStyle/>
          <a:p>
            <a:pPr eaLnBrk="1" hangingPunct="1">
              <a:lnSpc>
                <a:spcPct val="90000"/>
              </a:lnSpc>
              <a:buFontTx/>
              <a:buNone/>
            </a:pPr>
            <a:r>
              <a:rPr lang="hr-HR" sz="2400" b="1" smtClean="0"/>
              <a:t>	Iako kažnjavanje izaziva brzu promjenu nepoželjnog ponašanje, KORISTITE GA ŠTO JE RJEĐE MOGUĆE. Ta brza promjena u pravilu je i kratkotrajna!</a:t>
            </a:r>
          </a:p>
          <a:p>
            <a:pPr eaLnBrk="1" hangingPunct="1">
              <a:lnSpc>
                <a:spcPct val="90000"/>
              </a:lnSpc>
              <a:buFontTx/>
              <a:buNone/>
            </a:pPr>
            <a:endParaRPr lang="hr-HR" sz="2400" b="1" smtClean="0"/>
          </a:p>
          <a:p>
            <a:pPr eaLnBrk="1" hangingPunct="1">
              <a:lnSpc>
                <a:spcPct val="90000"/>
              </a:lnSpc>
              <a:buFontTx/>
              <a:buNone/>
            </a:pPr>
            <a:r>
              <a:rPr lang="hr-HR" sz="2400" b="1" smtClean="0"/>
              <a:t>	Kažnjavanjem učimo dijete ŠTO NE SMIJE, </a:t>
            </a:r>
          </a:p>
          <a:p>
            <a:pPr eaLnBrk="1" hangingPunct="1">
              <a:lnSpc>
                <a:spcPct val="90000"/>
              </a:lnSpc>
              <a:buFontTx/>
              <a:buNone/>
            </a:pPr>
            <a:r>
              <a:rPr lang="hr-HR" sz="2400" b="1" smtClean="0"/>
              <a:t>	ali ga ne učimo što TREBA i SMIJE činiti. </a:t>
            </a:r>
          </a:p>
          <a:p>
            <a:pPr eaLnBrk="1" hangingPunct="1">
              <a:lnSpc>
                <a:spcPct val="90000"/>
              </a:lnSpc>
              <a:buFontTx/>
              <a:buNone/>
            </a:pPr>
            <a:endParaRPr lang="hr-HR" sz="2400" b="1" smtClean="0"/>
          </a:p>
          <a:p>
            <a:pPr eaLnBrk="1" hangingPunct="1">
              <a:lnSpc>
                <a:spcPct val="90000"/>
              </a:lnSpc>
              <a:buFontTx/>
              <a:buNone/>
            </a:pPr>
            <a:r>
              <a:rPr lang="hr-HR" sz="2400" i="1" smtClean="0"/>
              <a:t>	Npr. ako ste udarili dijete nakon što je pretrčalo cestu, ono je samo naučilo da cestu ne smije pretrčavati. Ono još uvijek ne zna kako da je sigurno prijeđe.</a:t>
            </a:r>
            <a:endParaRPr lang="en-US" sz="2400" i="1" smtClean="0"/>
          </a:p>
          <a:p>
            <a:pPr eaLnBrk="1" hangingPunct="1">
              <a:lnSpc>
                <a:spcPct val="90000"/>
              </a:lnSpc>
            </a:pPr>
            <a:endParaRPr lang="hr-HR" sz="240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0" y="0"/>
            <a:ext cx="9144000" cy="1268413"/>
          </a:xfrm>
          <a:solidFill>
            <a:srgbClr val="FF6D74"/>
          </a:solidFill>
        </p:spPr>
        <p:txBody>
          <a:bodyPr/>
          <a:lstStyle/>
          <a:p>
            <a:pPr eaLnBrk="1" hangingPunct="1"/>
            <a:r>
              <a:rPr lang="hr-HR" sz="3600" b="1" smtClean="0">
                <a:latin typeface="Georgia" pitchFamily="18" charset="0"/>
              </a:rPr>
              <a:t>Dijete koje poučavamo disciplini razumjet će i prihvatiti:</a:t>
            </a:r>
          </a:p>
        </p:txBody>
      </p:sp>
      <p:sp>
        <p:nvSpPr>
          <p:cNvPr id="29699" name="Rectangle 3"/>
          <p:cNvSpPr>
            <a:spLocks noGrp="1" noChangeArrowheads="1"/>
          </p:cNvSpPr>
          <p:nvPr>
            <p:ph type="body" sz="half" idx="1"/>
          </p:nvPr>
        </p:nvSpPr>
        <p:spPr>
          <a:xfrm>
            <a:off x="468313" y="1557338"/>
            <a:ext cx="4038600" cy="4525962"/>
          </a:xfrm>
        </p:spPr>
        <p:txBody>
          <a:bodyPr/>
          <a:lstStyle/>
          <a:p>
            <a:pPr eaLnBrk="1" hangingPunct="1">
              <a:lnSpc>
                <a:spcPct val="80000"/>
              </a:lnSpc>
              <a:buFontTx/>
              <a:buNone/>
            </a:pPr>
            <a:r>
              <a:rPr lang="hr-HR" sz="2400" b="1" smtClean="0">
                <a:latin typeface="Georgia" pitchFamily="18" charset="0"/>
              </a:rPr>
              <a:t>	</a:t>
            </a:r>
            <a:endParaRPr lang="hr-HR" sz="2000" smtClean="0">
              <a:latin typeface="Georgia" pitchFamily="18" charset="0"/>
            </a:endParaRPr>
          </a:p>
        </p:txBody>
      </p:sp>
      <p:sp>
        <p:nvSpPr>
          <p:cNvPr id="29700" name="Rectangle 4"/>
          <p:cNvSpPr>
            <a:spLocks noChangeArrowheads="1"/>
          </p:cNvSpPr>
          <p:nvPr/>
        </p:nvSpPr>
        <p:spPr bwMode="auto">
          <a:xfrm>
            <a:off x="900113" y="1735138"/>
            <a:ext cx="7704137" cy="457200"/>
          </a:xfrm>
          <a:prstGeom prst="rect">
            <a:avLst/>
          </a:prstGeom>
          <a:noFill/>
          <a:ln w="9525">
            <a:noFill/>
            <a:miter lim="800000"/>
            <a:headEnd/>
            <a:tailEnd/>
          </a:ln>
        </p:spPr>
        <p:txBody>
          <a:bodyPr>
            <a:spAutoFit/>
          </a:bodyPr>
          <a:lstStyle/>
          <a:p>
            <a:endParaRPr lang="en-US" sz="2400">
              <a:latin typeface="Georgia" pitchFamily="18" charset="0"/>
            </a:endParaRPr>
          </a:p>
        </p:txBody>
      </p:sp>
      <p:pic>
        <p:nvPicPr>
          <p:cNvPr id="29701" name="Picture 8"/>
          <p:cNvPicPr>
            <a:picLocks noGrp="1" noChangeAspect="1" noChangeArrowheads="1"/>
          </p:cNvPicPr>
          <p:nvPr>
            <p:ph sz="half" idx="2"/>
          </p:nvPr>
        </p:nvPicPr>
        <p:blipFill>
          <a:blip r:embed="rId2" cstate="print"/>
          <a:srcRect/>
          <a:stretch>
            <a:fillRect/>
          </a:stretch>
        </p:blipFill>
        <p:spPr>
          <a:xfrm rot="907798">
            <a:off x="5435600" y="2565400"/>
            <a:ext cx="2743200" cy="2647950"/>
          </a:xfrm>
          <a:solidFill>
            <a:schemeClr val="accent2"/>
          </a:solidFill>
        </p:spPr>
      </p:pic>
      <p:sp>
        <p:nvSpPr>
          <p:cNvPr id="29702" name="Rectangle 9"/>
          <p:cNvSpPr>
            <a:spLocks noChangeArrowheads="1"/>
          </p:cNvSpPr>
          <p:nvPr/>
        </p:nvSpPr>
        <p:spPr bwMode="auto">
          <a:xfrm>
            <a:off x="755650" y="1916113"/>
            <a:ext cx="4572000" cy="4473575"/>
          </a:xfrm>
          <a:prstGeom prst="rect">
            <a:avLst/>
          </a:prstGeom>
          <a:noFill/>
          <a:ln w="9525">
            <a:noFill/>
            <a:miter lim="800000"/>
            <a:headEnd/>
            <a:tailEnd/>
          </a:ln>
        </p:spPr>
        <p:txBody>
          <a:bodyPr>
            <a:spAutoFit/>
          </a:bodyPr>
          <a:lstStyle/>
          <a:p>
            <a:pPr>
              <a:buFontTx/>
              <a:buChar char="•"/>
            </a:pPr>
            <a:r>
              <a:rPr lang="hr-HR" sz="2400" b="1"/>
              <a:t>Da nakon svake aktivnosti   slijede posljedice (dobre ili loše).</a:t>
            </a:r>
          </a:p>
          <a:p>
            <a:pPr>
              <a:buFontTx/>
              <a:buChar char="•"/>
            </a:pPr>
            <a:endParaRPr lang="hr-HR" sz="2400" b="1"/>
          </a:p>
          <a:p>
            <a:pPr>
              <a:buFontTx/>
              <a:buChar char="•"/>
            </a:pPr>
            <a:r>
              <a:rPr lang="hr-HR" sz="2400" b="1"/>
              <a:t>Da smo svi odgovorni za svoje ponašanje.</a:t>
            </a:r>
          </a:p>
          <a:p>
            <a:pPr>
              <a:buFontTx/>
              <a:buChar char="•"/>
            </a:pPr>
            <a:endParaRPr lang="hr-HR" sz="2400" b="1"/>
          </a:p>
          <a:p>
            <a:pPr>
              <a:buFontTx/>
              <a:buChar char="•"/>
            </a:pPr>
            <a:r>
              <a:rPr lang="hr-HR" sz="2400" b="1"/>
              <a:t>Da svi imamo pravo i mogućnost izbora.</a:t>
            </a:r>
          </a:p>
          <a:p>
            <a:pPr>
              <a:buFontTx/>
              <a:buChar char="•"/>
            </a:pPr>
            <a:endParaRPr lang="hr-HR" sz="2400" b="1"/>
          </a:p>
          <a:p>
            <a:pPr>
              <a:buFontTx/>
              <a:buChar char="•"/>
            </a:pPr>
            <a:r>
              <a:rPr lang="hr-HR" sz="2400" b="1"/>
              <a:t>Da postoje granice i da su one svima korisne.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0" y="0"/>
            <a:ext cx="9144000" cy="1268413"/>
          </a:xfrm>
          <a:solidFill>
            <a:srgbClr val="FF6D74"/>
          </a:solidFill>
        </p:spPr>
        <p:txBody>
          <a:bodyPr/>
          <a:lstStyle/>
          <a:p>
            <a:pPr eaLnBrk="1" hangingPunct="1"/>
            <a:r>
              <a:rPr lang="hr-HR" sz="3600" b="1" smtClean="0">
                <a:latin typeface="Georgia" pitchFamily="18" charset="0"/>
              </a:rPr>
              <a:t>Koje su primjerene posljedice djetetova pogrešnog ponašanja?</a:t>
            </a:r>
          </a:p>
        </p:txBody>
      </p:sp>
      <p:sp>
        <p:nvSpPr>
          <p:cNvPr id="30723" name="Rectangle 3"/>
          <p:cNvSpPr>
            <a:spLocks noGrp="1" noChangeArrowheads="1"/>
          </p:cNvSpPr>
          <p:nvPr>
            <p:ph type="body" sz="half" idx="1"/>
          </p:nvPr>
        </p:nvSpPr>
        <p:spPr/>
        <p:txBody>
          <a:bodyPr/>
          <a:lstStyle/>
          <a:p>
            <a:pPr eaLnBrk="1" hangingPunct="1">
              <a:lnSpc>
                <a:spcPct val="80000"/>
              </a:lnSpc>
              <a:buFontTx/>
              <a:buNone/>
            </a:pPr>
            <a:r>
              <a:rPr lang="hr-HR" sz="2400" b="1" smtClean="0">
                <a:latin typeface="Georgia" pitchFamily="18" charset="0"/>
              </a:rPr>
              <a:t>	</a:t>
            </a:r>
            <a:endParaRPr lang="hr-HR" sz="2000" smtClean="0">
              <a:latin typeface="Georgia" pitchFamily="18" charset="0"/>
            </a:endParaRPr>
          </a:p>
        </p:txBody>
      </p:sp>
      <p:sp>
        <p:nvSpPr>
          <p:cNvPr id="30724" name="Rectangle 4"/>
          <p:cNvSpPr>
            <a:spLocks noChangeArrowheads="1"/>
          </p:cNvSpPr>
          <p:nvPr/>
        </p:nvSpPr>
        <p:spPr bwMode="auto">
          <a:xfrm>
            <a:off x="900113" y="1735138"/>
            <a:ext cx="7704137" cy="457200"/>
          </a:xfrm>
          <a:prstGeom prst="rect">
            <a:avLst/>
          </a:prstGeom>
          <a:noFill/>
          <a:ln w="9525">
            <a:noFill/>
            <a:miter lim="800000"/>
            <a:headEnd/>
            <a:tailEnd/>
          </a:ln>
        </p:spPr>
        <p:txBody>
          <a:bodyPr>
            <a:spAutoFit/>
          </a:bodyPr>
          <a:lstStyle/>
          <a:p>
            <a:endParaRPr lang="en-US" sz="2400">
              <a:latin typeface="Georgia" pitchFamily="18" charset="0"/>
            </a:endParaRPr>
          </a:p>
        </p:txBody>
      </p:sp>
      <p:sp>
        <p:nvSpPr>
          <p:cNvPr id="30725" name="Rectangle 8"/>
          <p:cNvSpPr>
            <a:spLocks noChangeArrowheads="1"/>
          </p:cNvSpPr>
          <p:nvPr/>
        </p:nvSpPr>
        <p:spPr bwMode="auto">
          <a:xfrm>
            <a:off x="755650" y="1484313"/>
            <a:ext cx="7848600" cy="5024437"/>
          </a:xfrm>
          <a:prstGeom prst="rect">
            <a:avLst/>
          </a:prstGeom>
          <a:noFill/>
          <a:ln w="76200">
            <a:solidFill>
              <a:srgbClr val="FF6D74"/>
            </a:solidFill>
            <a:miter lim="800000"/>
            <a:headEnd/>
            <a:tailEnd/>
          </a:ln>
        </p:spPr>
        <p:txBody>
          <a:bodyPr>
            <a:spAutoFit/>
          </a:bodyPr>
          <a:lstStyle/>
          <a:p>
            <a:pPr>
              <a:buFontTx/>
              <a:buChar char="•"/>
            </a:pPr>
            <a:r>
              <a:rPr lang="hr-HR" sz="2400" b="1">
                <a:latin typeface="Georgia" pitchFamily="18" charset="0"/>
              </a:rPr>
              <a:t>Dajte djetetu znak da je pretjeralo sa svojim ponašanjem </a:t>
            </a:r>
            <a:r>
              <a:rPr lang="hr-HR" sz="2400" i="1">
                <a:latin typeface="Georgia" pitchFamily="18" charset="0"/>
              </a:rPr>
              <a:t>(npr. strog pogled ili verbalno upozorenje)</a:t>
            </a:r>
            <a:r>
              <a:rPr lang="hr-HR" sz="2400" b="1">
                <a:latin typeface="Georgia" pitchFamily="18" charset="0"/>
              </a:rPr>
              <a:t>.</a:t>
            </a:r>
          </a:p>
          <a:p>
            <a:pPr>
              <a:buFontTx/>
              <a:buChar char="•"/>
            </a:pPr>
            <a:endParaRPr lang="hr-HR" sz="2400" i="1">
              <a:latin typeface="Georgia" pitchFamily="18" charset="0"/>
            </a:endParaRPr>
          </a:p>
          <a:p>
            <a:pPr>
              <a:buFontTx/>
              <a:buChar char="•"/>
            </a:pPr>
            <a:r>
              <a:rPr lang="hr-HR" sz="2400" b="1">
                <a:latin typeface="Georgia" pitchFamily="18" charset="0"/>
              </a:rPr>
              <a:t>Posljedicom morate pokazati da poštujete dijete, ali i sebe. </a:t>
            </a:r>
            <a:r>
              <a:rPr lang="hr-HR" sz="2400" i="1">
                <a:latin typeface="Georgia" pitchFamily="18" charset="0"/>
              </a:rPr>
              <a:t>(“Preglasna si i ne mogu razgovarati telefonom. Molim te, idi u sobu!”)</a:t>
            </a:r>
          </a:p>
          <a:p>
            <a:pPr>
              <a:buFontTx/>
              <a:buChar char="•"/>
            </a:pPr>
            <a:endParaRPr lang="hr-HR" sz="2400" i="1">
              <a:latin typeface="Georgia" pitchFamily="18" charset="0"/>
            </a:endParaRPr>
          </a:p>
          <a:p>
            <a:pPr>
              <a:buFontTx/>
              <a:buChar char="•"/>
            </a:pPr>
            <a:r>
              <a:rPr lang="hr-HR" sz="2400" b="1">
                <a:latin typeface="Georgia" pitchFamily="18" charset="0"/>
              </a:rPr>
              <a:t>Posljedica mora biti povezana s neprihvatljivim ponašanjem. </a:t>
            </a:r>
            <a:r>
              <a:rPr lang="hr-HR" sz="2400" i="1">
                <a:latin typeface="Georgia" pitchFamily="18" charset="0"/>
              </a:rPr>
              <a:t>(Npr. nakon što se dijete potuklo, puno je primjerenije da se mora ispričati za svoje ponašanje nego zabraniti gledanje filma.)</a:t>
            </a:r>
          </a:p>
          <a:p>
            <a:pPr>
              <a:lnSpc>
                <a:spcPct val="80000"/>
              </a:lnSpc>
              <a:spcBef>
                <a:spcPct val="50000"/>
              </a:spcBef>
              <a:buClr>
                <a:schemeClr val="accent1"/>
              </a:buClr>
              <a:buSzPct val="80000"/>
              <a:buFont typeface="Wingdings" pitchFamily="2" charset="2"/>
              <a:buChar char="n"/>
            </a:pPr>
            <a:endParaRPr lang="hr-HR" sz="2400" i="1">
              <a:latin typeface="Georgia"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endParaRPr lang="sr-Latn-CS" smtClean="0"/>
          </a:p>
        </p:txBody>
      </p:sp>
      <p:sp>
        <p:nvSpPr>
          <p:cNvPr id="31747" name="Rectangle 3"/>
          <p:cNvSpPr>
            <a:spLocks noGrp="1" noChangeArrowheads="1"/>
          </p:cNvSpPr>
          <p:nvPr>
            <p:ph type="body" idx="1"/>
          </p:nvPr>
        </p:nvSpPr>
        <p:spPr>
          <a:xfrm>
            <a:off x="468313" y="476250"/>
            <a:ext cx="8229600" cy="5865813"/>
          </a:xfrm>
          <a:noFill/>
          <a:ln w="57150">
            <a:solidFill>
              <a:srgbClr val="FF6D74"/>
            </a:solidFill>
          </a:ln>
        </p:spPr>
        <p:txBody>
          <a:bodyPr/>
          <a:lstStyle/>
          <a:p>
            <a:pPr eaLnBrk="1" hangingPunct="1">
              <a:lnSpc>
                <a:spcPct val="90000"/>
              </a:lnSpc>
              <a:buFont typeface="Wingdings" pitchFamily="2" charset="2"/>
              <a:buChar char="§"/>
            </a:pPr>
            <a:r>
              <a:rPr lang="hr-HR" sz="2400" b="1" dirty="0" smtClean="0">
                <a:latin typeface="Georgia" pitchFamily="18" charset="0"/>
              </a:rPr>
              <a:t>Ne poistovjećujte dijete i njegovo ponašanje. </a:t>
            </a:r>
            <a:r>
              <a:rPr lang="hr-HR" sz="2400" i="1" dirty="0" smtClean="0">
                <a:latin typeface="Georgia" pitchFamily="18" charset="0"/>
              </a:rPr>
              <a:t>(Umjesto: “Neuredna si,” puno je bolje reći: ”Nisi pospremila sobu. Učini to danas </a:t>
            </a:r>
            <a:r>
              <a:rPr lang="hr-HR" sz="2400" i="1" dirty="0" err="1" smtClean="0">
                <a:latin typeface="Georgia" pitchFamily="18" charset="0"/>
              </a:rPr>
              <a:t>ili..</a:t>
            </a:r>
            <a:r>
              <a:rPr lang="hr-HR" sz="2400" i="1" dirty="0" smtClean="0">
                <a:latin typeface="Georgia" pitchFamily="18" charset="0"/>
              </a:rPr>
              <a:t>.”)  </a:t>
            </a:r>
          </a:p>
          <a:p>
            <a:pPr eaLnBrk="1" hangingPunct="1">
              <a:lnSpc>
                <a:spcPct val="90000"/>
              </a:lnSpc>
              <a:buFont typeface="Wingdings" pitchFamily="2" charset="2"/>
              <a:buChar char="§"/>
            </a:pPr>
            <a:endParaRPr lang="hr-HR" sz="2400" i="1" dirty="0" smtClean="0">
              <a:latin typeface="Georgia" pitchFamily="18" charset="0"/>
            </a:endParaRPr>
          </a:p>
          <a:p>
            <a:pPr eaLnBrk="1" hangingPunct="1">
              <a:lnSpc>
                <a:spcPct val="90000"/>
              </a:lnSpc>
              <a:buFont typeface="Wingdings" pitchFamily="2" charset="2"/>
              <a:buChar char="§"/>
            </a:pPr>
            <a:r>
              <a:rPr lang="hr-HR" sz="2400" b="1" dirty="0" smtClean="0">
                <a:latin typeface="Georgia" pitchFamily="18" charset="0"/>
              </a:rPr>
              <a:t>Posljedica mora uslijediti ubrzo nakon djetetova lošeg ponašanja. U suprotnom, neće povezati posljedicu i ponašanje koje treba ispraviti.</a:t>
            </a:r>
          </a:p>
          <a:p>
            <a:pPr eaLnBrk="1" hangingPunct="1">
              <a:lnSpc>
                <a:spcPct val="90000"/>
              </a:lnSpc>
              <a:buFont typeface="Wingdings" pitchFamily="2" charset="2"/>
              <a:buChar char="§"/>
            </a:pPr>
            <a:endParaRPr lang="hr-HR" sz="2400" b="1" dirty="0" smtClean="0">
              <a:latin typeface="Georgia" pitchFamily="18" charset="0"/>
            </a:endParaRPr>
          </a:p>
          <a:p>
            <a:pPr eaLnBrk="1" hangingPunct="1">
              <a:lnSpc>
                <a:spcPct val="90000"/>
              </a:lnSpc>
              <a:buFont typeface="Wingdings" pitchFamily="2" charset="2"/>
              <a:buChar char="§"/>
            </a:pPr>
            <a:r>
              <a:rPr lang="hr-HR" sz="2400" b="1" dirty="0" smtClean="0">
                <a:latin typeface="Georgia" pitchFamily="18" charset="0"/>
              </a:rPr>
              <a:t>Posljedica ne smije biti </a:t>
            </a:r>
            <a:r>
              <a:rPr lang="hr-HR" sz="2400" b="1" dirty="0" err="1" smtClean="0">
                <a:latin typeface="Georgia" pitchFamily="18" charset="0"/>
              </a:rPr>
              <a:t>preintenzivna</a:t>
            </a:r>
            <a:r>
              <a:rPr lang="hr-HR" sz="2400" b="1" dirty="0" smtClean="0">
                <a:latin typeface="Georgia" pitchFamily="18" charset="0"/>
              </a:rPr>
              <a:t> s obzirom na nepoželjno ponašanje </a:t>
            </a:r>
            <a:r>
              <a:rPr lang="hr-HR" sz="2400" i="1" dirty="0" smtClean="0">
                <a:latin typeface="Georgia" pitchFamily="18" charset="0"/>
              </a:rPr>
              <a:t>(</a:t>
            </a:r>
            <a:r>
              <a:rPr lang="hr-HR" sz="2400" i="1" dirty="0" err="1" smtClean="0">
                <a:latin typeface="Georgia" pitchFamily="18" charset="0"/>
              </a:rPr>
              <a:t>npr</a:t>
            </a:r>
            <a:r>
              <a:rPr lang="hr-HR" sz="2400" i="1" dirty="0" smtClean="0">
                <a:latin typeface="Georgia" pitchFamily="18" charset="0"/>
              </a:rPr>
              <a:t>. zabrana </a:t>
            </a:r>
            <a:r>
              <a:rPr lang="hr-HR" sz="2400" i="1" dirty="0" smtClean="0">
                <a:latin typeface="Georgia" pitchFamily="18" charset="0"/>
              </a:rPr>
              <a:t>igranja igrica </a:t>
            </a:r>
            <a:r>
              <a:rPr lang="hr-HR" sz="2400" i="1" dirty="0" smtClean="0">
                <a:latin typeface="Georgia" pitchFamily="18" charset="0"/>
              </a:rPr>
              <a:t>cijeli mjesec za </a:t>
            </a:r>
            <a:r>
              <a:rPr lang="hr-HR" sz="2400" i="1" dirty="0" smtClean="0">
                <a:latin typeface="Georgia" pitchFamily="18" charset="0"/>
              </a:rPr>
              <a:t>nenapisanu zadaću - </a:t>
            </a:r>
            <a:r>
              <a:rPr lang="hr-HR" sz="2400" i="1" dirty="0" smtClean="0">
                <a:latin typeface="Georgia" pitchFamily="18" charset="0"/>
              </a:rPr>
              <a:t>dovoljan je 1 dan)</a:t>
            </a:r>
            <a:r>
              <a:rPr lang="hr-HR" sz="2400" b="1" dirty="0" smtClean="0">
                <a:latin typeface="Georgia" pitchFamily="18" charset="0"/>
              </a:rPr>
              <a:t>.</a:t>
            </a:r>
            <a:endParaRPr lang="hr-HR" sz="2400" i="1" dirty="0" smtClean="0">
              <a:latin typeface="Georgia" pitchFamily="18" charset="0"/>
            </a:endParaRPr>
          </a:p>
          <a:p>
            <a:pPr eaLnBrk="1" hangingPunct="1">
              <a:lnSpc>
                <a:spcPct val="90000"/>
              </a:lnSpc>
              <a:buFont typeface="Wingdings" pitchFamily="2" charset="2"/>
              <a:buChar char="§"/>
            </a:pPr>
            <a:endParaRPr lang="hr-HR" sz="2400" i="1" dirty="0" smtClean="0">
              <a:latin typeface="Georgia" pitchFamily="18" charset="0"/>
            </a:endParaRPr>
          </a:p>
          <a:p>
            <a:pPr eaLnBrk="1" hangingPunct="1">
              <a:lnSpc>
                <a:spcPct val="90000"/>
              </a:lnSpc>
              <a:buFont typeface="Wingdings" pitchFamily="2" charset="2"/>
              <a:buChar char="§"/>
            </a:pPr>
            <a:r>
              <a:rPr lang="hr-HR" sz="2400" b="1" dirty="0" smtClean="0">
                <a:latin typeface="Georgia" pitchFamily="18" charset="0"/>
              </a:rPr>
              <a:t>Kada ste jednom odredili posljedicu, i sami u njoj morate ustrajati. Stoga, ne određujte posljedice koje sami ne možete provesti. </a:t>
            </a:r>
            <a:r>
              <a:rPr lang="hr-HR" sz="2400" i="1" dirty="0" smtClean="0">
                <a:latin typeface="Georgia" pitchFamily="18" charset="0"/>
              </a:rPr>
              <a:t>(“Svaki ću te dan dovoziti i odvoziti iz škole.”)</a:t>
            </a:r>
          </a:p>
          <a:p>
            <a:pPr eaLnBrk="1" hangingPunct="1">
              <a:lnSpc>
                <a:spcPct val="90000"/>
              </a:lnSpc>
            </a:pPr>
            <a:endParaRPr lang="hr-HR" sz="2400" dirty="0" smtClean="0">
              <a:latin typeface="Georgia"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0" y="0"/>
            <a:ext cx="9144000" cy="1268413"/>
          </a:xfrm>
          <a:solidFill>
            <a:srgbClr val="FF6D74"/>
          </a:solidFill>
        </p:spPr>
        <p:txBody>
          <a:bodyPr/>
          <a:lstStyle/>
          <a:p>
            <a:pPr eaLnBrk="1" hangingPunct="1"/>
            <a:r>
              <a:rPr lang="hr-HR" sz="3600" b="1" smtClean="0">
                <a:latin typeface="Georgia" pitchFamily="18" charset="0"/>
              </a:rPr>
              <a:t>Izbjegavajte fizičko kažnjavanje djeteta</a:t>
            </a:r>
          </a:p>
        </p:txBody>
      </p:sp>
      <p:sp>
        <p:nvSpPr>
          <p:cNvPr id="33795" name="Rectangle 3"/>
          <p:cNvSpPr>
            <a:spLocks noGrp="1" noChangeArrowheads="1"/>
          </p:cNvSpPr>
          <p:nvPr>
            <p:ph type="body" sz="half" idx="1"/>
          </p:nvPr>
        </p:nvSpPr>
        <p:spPr/>
        <p:txBody>
          <a:bodyPr/>
          <a:lstStyle/>
          <a:p>
            <a:pPr eaLnBrk="1" hangingPunct="1">
              <a:lnSpc>
                <a:spcPct val="80000"/>
              </a:lnSpc>
              <a:buFontTx/>
              <a:buNone/>
            </a:pPr>
            <a:r>
              <a:rPr lang="hr-HR" sz="2400" b="1" smtClean="0">
                <a:latin typeface="Georgia" pitchFamily="18" charset="0"/>
              </a:rPr>
              <a:t>	</a:t>
            </a:r>
            <a:endParaRPr lang="hr-HR" sz="2000" smtClean="0">
              <a:latin typeface="Georgia" pitchFamily="18" charset="0"/>
            </a:endParaRPr>
          </a:p>
        </p:txBody>
      </p:sp>
      <p:sp>
        <p:nvSpPr>
          <p:cNvPr id="33796" name="Rectangle 4"/>
          <p:cNvSpPr>
            <a:spLocks noChangeArrowheads="1"/>
          </p:cNvSpPr>
          <p:nvPr/>
        </p:nvSpPr>
        <p:spPr bwMode="auto">
          <a:xfrm>
            <a:off x="900113" y="1735138"/>
            <a:ext cx="7704137" cy="457200"/>
          </a:xfrm>
          <a:prstGeom prst="rect">
            <a:avLst/>
          </a:prstGeom>
          <a:noFill/>
          <a:ln w="9525">
            <a:noFill/>
            <a:miter lim="800000"/>
            <a:headEnd/>
            <a:tailEnd/>
          </a:ln>
        </p:spPr>
        <p:txBody>
          <a:bodyPr>
            <a:spAutoFit/>
          </a:bodyPr>
          <a:lstStyle/>
          <a:p>
            <a:endParaRPr lang="en-US" sz="2400">
              <a:latin typeface="Georgia" pitchFamily="18" charset="0"/>
            </a:endParaRPr>
          </a:p>
        </p:txBody>
      </p:sp>
      <p:pic>
        <p:nvPicPr>
          <p:cNvPr id="33797" name="Picture 5"/>
          <p:cNvPicPr>
            <a:picLocks noGrp="1" noChangeAspect="1" noChangeArrowheads="1"/>
          </p:cNvPicPr>
          <p:nvPr>
            <p:ph sz="half" idx="2"/>
          </p:nvPr>
        </p:nvPicPr>
        <p:blipFill>
          <a:blip r:embed="rId2" cstate="print"/>
          <a:srcRect/>
          <a:stretch>
            <a:fillRect/>
          </a:stretch>
        </p:blipFill>
        <p:spPr>
          <a:xfrm rot="996078">
            <a:off x="7019925" y="3644900"/>
            <a:ext cx="1697038" cy="1782763"/>
          </a:xfrm>
          <a:noFill/>
        </p:spPr>
      </p:pic>
      <p:sp>
        <p:nvSpPr>
          <p:cNvPr id="33798" name="Rectangle 7"/>
          <p:cNvSpPr>
            <a:spLocks noChangeArrowheads="1"/>
          </p:cNvSpPr>
          <p:nvPr/>
        </p:nvSpPr>
        <p:spPr bwMode="auto">
          <a:xfrm>
            <a:off x="755650" y="1412875"/>
            <a:ext cx="7488238" cy="5203825"/>
          </a:xfrm>
          <a:prstGeom prst="rect">
            <a:avLst/>
          </a:prstGeom>
          <a:noFill/>
          <a:ln w="9525">
            <a:noFill/>
            <a:miter lim="800000"/>
            <a:headEnd/>
            <a:tailEnd/>
          </a:ln>
        </p:spPr>
        <p:txBody>
          <a:bodyPr>
            <a:spAutoFit/>
          </a:bodyPr>
          <a:lstStyle/>
          <a:p>
            <a:pPr>
              <a:buFontTx/>
              <a:buChar char="•"/>
            </a:pPr>
            <a:r>
              <a:rPr lang="hr-HR" sz="2400" b="1"/>
              <a:t>Jer ono izaziva mržnju, najrazorniju emociju koju čovjek poznaje.  Kazna može razoriti odnos koji imate s djetetom.</a:t>
            </a:r>
          </a:p>
          <a:p>
            <a:pPr>
              <a:buFontTx/>
              <a:buChar char="•"/>
            </a:pPr>
            <a:endParaRPr lang="hr-HR" sz="2400" b="1"/>
          </a:p>
          <a:p>
            <a:pPr>
              <a:buFontTx/>
              <a:buChar char="•"/>
            </a:pPr>
            <a:r>
              <a:rPr lang="hr-HR" sz="2400" b="1"/>
              <a:t>Jer negativno utječe na njegovo samopoštovanje.</a:t>
            </a:r>
          </a:p>
          <a:p>
            <a:pPr>
              <a:buFontTx/>
              <a:buChar char="•"/>
            </a:pPr>
            <a:endParaRPr lang="hr-HR" sz="2400" b="1"/>
          </a:p>
          <a:p>
            <a:pPr>
              <a:buFontTx/>
              <a:buChar char="•"/>
            </a:pPr>
            <a:r>
              <a:rPr lang="hr-HR" sz="2400" b="1"/>
              <a:t>Jer ga fizičkim kažnjavanjem učimo da je fizičko nasilje prihvatljivo ako smo jači. Time ga možemo potaknuti da postane nasilnik.</a:t>
            </a:r>
          </a:p>
          <a:p>
            <a:pPr>
              <a:buFontTx/>
              <a:buChar char="•"/>
            </a:pPr>
            <a:endParaRPr lang="hr-HR" sz="2400" b="1"/>
          </a:p>
          <a:p>
            <a:pPr>
              <a:buFontTx/>
              <a:buChar char="•"/>
            </a:pPr>
            <a:r>
              <a:rPr lang="hr-HR" sz="2400" b="1"/>
              <a:t>Drugi oblici discipliniranja djeteta više će utjecati na promjenu djetetova ponašanja </a:t>
            </a:r>
            <a:r>
              <a:rPr lang="hr-HR" sz="2400" i="1"/>
              <a:t>(npr. “hlađenje” djeteta u sobi, skraćeno igranje na računalu i sl.) </a:t>
            </a:r>
            <a:r>
              <a:rPr lang="hr-HR" sz="2400" b="1"/>
              <a:t>.</a:t>
            </a:r>
            <a:endParaRPr lang="en-US" sz="2400" b="1"/>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algn="l" eaLnBrk="1" hangingPunct="1"/>
            <a:r>
              <a:rPr lang="hr-HR" sz="4000" b="1" smtClean="0">
                <a:latin typeface="Georgia" pitchFamily="18" charset="0"/>
              </a:rPr>
              <a:t>I na kraju...</a:t>
            </a:r>
          </a:p>
        </p:txBody>
      </p:sp>
      <p:sp>
        <p:nvSpPr>
          <p:cNvPr id="35843" name="Rectangle 3"/>
          <p:cNvSpPr>
            <a:spLocks noGrp="1" noChangeArrowheads="1"/>
          </p:cNvSpPr>
          <p:nvPr>
            <p:ph type="body" idx="1"/>
          </p:nvPr>
        </p:nvSpPr>
        <p:spPr>
          <a:xfrm>
            <a:off x="468313" y="1484313"/>
            <a:ext cx="8229600" cy="4857750"/>
          </a:xfrm>
          <a:noFill/>
          <a:ln w="57150">
            <a:solidFill>
              <a:srgbClr val="FF6D74"/>
            </a:solidFill>
          </a:ln>
        </p:spPr>
        <p:txBody>
          <a:bodyPr/>
          <a:lstStyle/>
          <a:p>
            <a:pPr eaLnBrk="1" hangingPunct="1">
              <a:lnSpc>
                <a:spcPct val="90000"/>
              </a:lnSpc>
              <a:buFontTx/>
              <a:buNone/>
            </a:pPr>
            <a:r>
              <a:rPr lang="hr-HR" sz="2800" b="1" i="1" smtClean="0">
                <a:latin typeface="Georgia" pitchFamily="18" charset="0"/>
              </a:rPr>
              <a:t>	Djeca koja znaju gdje su granice njihova ponašanja, osjećaju se sretnije i sigurnije</a:t>
            </a:r>
            <a:r>
              <a:rPr lang="hr-HR" sz="2800" b="1" smtClean="0">
                <a:latin typeface="Georgia" pitchFamily="18" charset="0"/>
              </a:rPr>
              <a:t>.</a:t>
            </a:r>
          </a:p>
          <a:p>
            <a:pPr eaLnBrk="1" hangingPunct="1">
              <a:lnSpc>
                <a:spcPct val="90000"/>
              </a:lnSpc>
              <a:buFontTx/>
              <a:buNone/>
            </a:pPr>
            <a:endParaRPr lang="hr-HR" sz="2800" b="1" i="1" smtClean="0">
              <a:latin typeface="Georgia" pitchFamily="18" charset="0"/>
            </a:endParaRPr>
          </a:p>
          <a:p>
            <a:pPr eaLnBrk="1" hangingPunct="1">
              <a:lnSpc>
                <a:spcPct val="90000"/>
              </a:lnSpc>
              <a:buFontTx/>
              <a:buNone/>
            </a:pPr>
            <a:r>
              <a:rPr lang="hr-HR" sz="2800" b="1" i="1" smtClean="0">
                <a:latin typeface="Georgia" pitchFamily="18" charset="0"/>
              </a:rPr>
              <a:t>	Lakše izlaze na kraj s mnogim problemima u odnosima s vršnjacima i odraslima, i kod kuće i u školi.</a:t>
            </a:r>
          </a:p>
          <a:p>
            <a:pPr eaLnBrk="1" hangingPunct="1">
              <a:lnSpc>
                <a:spcPct val="90000"/>
              </a:lnSpc>
              <a:buFontTx/>
              <a:buNone/>
            </a:pPr>
            <a:endParaRPr lang="hr-HR" sz="2800" b="1" i="1" smtClean="0">
              <a:latin typeface="Georgia" pitchFamily="18" charset="0"/>
            </a:endParaRPr>
          </a:p>
          <a:p>
            <a:pPr eaLnBrk="1" hangingPunct="1">
              <a:lnSpc>
                <a:spcPct val="90000"/>
              </a:lnSpc>
              <a:buFontTx/>
              <a:buNone/>
            </a:pPr>
            <a:r>
              <a:rPr lang="hr-HR" sz="2800" b="1" i="1" smtClean="0">
                <a:latin typeface="Georgia" pitchFamily="18" charset="0"/>
              </a:rPr>
              <a:t>	Učeći djecu disciplini pomažemo im da postanu odgovorne i samopouzdane osobe.</a:t>
            </a:r>
          </a:p>
          <a:p>
            <a:pPr eaLnBrk="1" hangingPunct="1">
              <a:lnSpc>
                <a:spcPct val="90000"/>
              </a:lnSpc>
            </a:pPr>
            <a:endParaRPr lang="en-US" sz="2800" smtClean="0">
              <a:latin typeface="Georgia" pitchFamily="18" charset="0"/>
            </a:endParaRPr>
          </a:p>
          <a:p>
            <a:pPr eaLnBrk="1" hangingPunct="1">
              <a:lnSpc>
                <a:spcPct val="90000"/>
              </a:lnSpc>
            </a:pPr>
            <a:endParaRPr lang="hr-HR" sz="2800" smtClean="0">
              <a:latin typeface="Georgia"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endParaRPr lang="sr-Latn-CS" smtClean="0"/>
          </a:p>
        </p:txBody>
      </p:sp>
      <p:sp>
        <p:nvSpPr>
          <p:cNvPr id="5123" name="Rectangle 3"/>
          <p:cNvSpPr>
            <a:spLocks noGrp="1" noChangeArrowheads="1"/>
          </p:cNvSpPr>
          <p:nvPr>
            <p:ph type="body" idx="1"/>
          </p:nvPr>
        </p:nvSpPr>
        <p:spPr>
          <a:xfrm>
            <a:off x="457200" y="333375"/>
            <a:ext cx="8229600" cy="5792788"/>
          </a:xfrm>
          <a:noFill/>
          <a:ln w="76200">
            <a:solidFill>
              <a:srgbClr val="FF6D74"/>
            </a:solidFill>
          </a:ln>
        </p:spPr>
        <p:txBody>
          <a:bodyPr/>
          <a:lstStyle/>
          <a:p>
            <a:pPr eaLnBrk="1" hangingPunct="1">
              <a:buFontTx/>
              <a:buNone/>
            </a:pPr>
            <a:endParaRPr lang="hr-HR" b="1" i="1" smtClean="0">
              <a:solidFill>
                <a:schemeClr val="accent2"/>
              </a:solidFill>
              <a:latin typeface="Georgia" pitchFamily="18" charset="0"/>
            </a:endParaRPr>
          </a:p>
          <a:p>
            <a:pPr eaLnBrk="1" hangingPunct="1">
              <a:buFontTx/>
              <a:buNone/>
            </a:pPr>
            <a:r>
              <a:rPr lang="hr-HR" b="1" i="1" smtClean="0">
                <a:solidFill>
                  <a:schemeClr val="accent2"/>
                </a:solidFill>
                <a:latin typeface="Georgia" pitchFamily="18" charset="0"/>
              </a:rPr>
              <a:t>	</a:t>
            </a:r>
            <a:r>
              <a:rPr lang="hr-HR" b="1" i="1" smtClean="0">
                <a:latin typeface="Georgia" pitchFamily="18" charset="0"/>
              </a:rPr>
              <a:t>Odgajanje djece da postanu osobe koje će dobro iskoristiti svoje potencijale, postati sretni i produktivni ljudi, koji će dobro misliti o sebi i drugima, traži svakodnevni napor, borbu roditelja i učitelja oko donošenja različitih odluka. </a:t>
            </a:r>
          </a:p>
          <a:p>
            <a:pPr eaLnBrk="1" hangingPunct="1">
              <a:buFontTx/>
              <a:buNone/>
            </a:pPr>
            <a:r>
              <a:rPr lang="hr-HR" b="1" i="1" smtClean="0">
                <a:latin typeface="Georgia" pitchFamily="18" charset="0"/>
              </a:rPr>
              <a:t>	To je srž discipline. </a:t>
            </a:r>
          </a:p>
          <a:p>
            <a:pPr eaLnBrk="1" hangingPunct="1"/>
            <a:endParaRPr lang="hr-HR" smtClean="0">
              <a:latin typeface="Georgia"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0" y="0"/>
            <a:ext cx="9144000" cy="1417638"/>
          </a:xfrm>
          <a:solidFill>
            <a:srgbClr val="FF6D74"/>
          </a:solidFill>
        </p:spPr>
        <p:txBody>
          <a:bodyPr/>
          <a:lstStyle/>
          <a:p>
            <a:pPr eaLnBrk="1" hangingPunct="1"/>
            <a:r>
              <a:rPr lang="hr-HR" b="1" smtClean="0">
                <a:latin typeface="Georgia" pitchFamily="18" charset="0"/>
              </a:rPr>
              <a:t>Preporučujemo:</a:t>
            </a:r>
          </a:p>
        </p:txBody>
      </p:sp>
      <p:pic>
        <p:nvPicPr>
          <p:cNvPr id="37891" name="Picture 3" descr="animleser"/>
          <p:cNvPicPr>
            <a:picLocks noGrp="1" noChangeAspect="1" noChangeArrowheads="1" noCrop="1"/>
          </p:cNvPicPr>
          <p:nvPr>
            <p:ph idx="1"/>
          </p:nvPr>
        </p:nvPicPr>
        <p:blipFill>
          <a:blip r:embed="rId2" cstate="print">
            <a:grayscl/>
          </a:blip>
          <a:srcRect/>
          <a:stretch>
            <a:fillRect/>
          </a:stretch>
        </p:blipFill>
        <p:spPr>
          <a:xfrm>
            <a:off x="0" y="0"/>
            <a:ext cx="854075" cy="1412875"/>
          </a:xfrm>
          <a:noFill/>
        </p:spPr>
      </p:pic>
      <p:sp>
        <p:nvSpPr>
          <p:cNvPr id="37892" name="Rectangle 4"/>
          <p:cNvSpPr>
            <a:spLocks noChangeArrowheads="1"/>
          </p:cNvSpPr>
          <p:nvPr/>
        </p:nvSpPr>
        <p:spPr bwMode="auto">
          <a:xfrm>
            <a:off x="539750" y="1916113"/>
            <a:ext cx="6480175" cy="2246769"/>
          </a:xfrm>
          <a:prstGeom prst="rect">
            <a:avLst/>
          </a:prstGeom>
          <a:noFill/>
          <a:ln w="9525">
            <a:noFill/>
            <a:miter lim="800000"/>
            <a:headEnd/>
            <a:tailEnd/>
          </a:ln>
        </p:spPr>
        <p:txBody>
          <a:bodyPr>
            <a:spAutoFit/>
          </a:bodyPr>
          <a:lstStyle/>
          <a:p>
            <a:r>
              <a:rPr lang="hr-HR" sz="2800" dirty="0" err="1">
                <a:latin typeface="Georgia" pitchFamily="18" charset="0"/>
              </a:rPr>
              <a:t>Longo</a:t>
            </a:r>
            <a:r>
              <a:rPr lang="hr-HR" sz="2800" dirty="0">
                <a:latin typeface="Georgia" pitchFamily="18" charset="0"/>
              </a:rPr>
              <a:t>, I.: </a:t>
            </a:r>
            <a:r>
              <a:rPr lang="hr-HR" sz="2800" i="1" dirty="0">
                <a:latin typeface="Georgia" pitchFamily="18" charset="0"/>
              </a:rPr>
              <a:t>Roditeljstvo se može učiti</a:t>
            </a:r>
          </a:p>
          <a:p>
            <a:r>
              <a:rPr lang="hr-HR" sz="2800" dirty="0" err="1">
                <a:latin typeface="Georgia" pitchFamily="18" charset="0"/>
              </a:rPr>
              <a:t>Good</a:t>
            </a:r>
            <a:r>
              <a:rPr lang="hr-HR" sz="2800" dirty="0">
                <a:latin typeface="Georgia" pitchFamily="18" charset="0"/>
              </a:rPr>
              <a:t>, P.: </a:t>
            </a:r>
            <a:r>
              <a:rPr lang="hr-HR" sz="2800" i="1" dirty="0">
                <a:latin typeface="Georgia" pitchFamily="18" charset="0"/>
              </a:rPr>
              <a:t>U potrazi za </a:t>
            </a:r>
            <a:r>
              <a:rPr lang="hr-HR" sz="2800" i="1" dirty="0" smtClean="0">
                <a:latin typeface="Georgia" pitchFamily="18" charset="0"/>
              </a:rPr>
              <a:t>srećom</a:t>
            </a:r>
          </a:p>
          <a:p>
            <a:r>
              <a:rPr lang="hr-HR" sz="2800" dirty="0" smtClean="0">
                <a:latin typeface="Georgia" pitchFamily="18" charset="0"/>
              </a:rPr>
              <a:t>Z. </a:t>
            </a:r>
            <a:r>
              <a:rPr lang="hr-HR" sz="2800" dirty="0" err="1" smtClean="0">
                <a:latin typeface="Georgia" pitchFamily="18" charset="0"/>
              </a:rPr>
              <a:t>Milivojević</a:t>
            </a:r>
            <a:r>
              <a:rPr lang="hr-HR" sz="2800" dirty="0" smtClean="0">
                <a:latin typeface="Georgia" pitchFamily="18" charset="0"/>
              </a:rPr>
              <a:t>, K. </a:t>
            </a:r>
            <a:r>
              <a:rPr lang="hr-HR" sz="2800" dirty="0" err="1" smtClean="0">
                <a:latin typeface="Georgia" pitchFamily="18" charset="0"/>
              </a:rPr>
              <a:t>Bilban</a:t>
            </a:r>
            <a:r>
              <a:rPr lang="hr-HR" sz="2800" dirty="0" smtClean="0">
                <a:latin typeface="Georgia" pitchFamily="18" charset="0"/>
              </a:rPr>
              <a:t>, V. </a:t>
            </a:r>
            <a:r>
              <a:rPr lang="hr-HR" sz="2800" dirty="0" err="1" smtClean="0">
                <a:latin typeface="Georgia" pitchFamily="18" charset="0"/>
              </a:rPr>
              <a:t>Kokelj</a:t>
            </a:r>
            <a:r>
              <a:rPr lang="hr-HR" sz="2800" dirty="0" smtClean="0">
                <a:latin typeface="Georgia" pitchFamily="18" charset="0"/>
              </a:rPr>
              <a:t>, M. </a:t>
            </a:r>
            <a:r>
              <a:rPr lang="hr-HR" sz="2800" dirty="0" err="1" smtClean="0">
                <a:latin typeface="Georgia" pitchFamily="18" charset="0"/>
              </a:rPr>
              <a:t>Kramberger</a:t>
            </a:r>
            <a:r>
              <a:rPr lang="hr-HR" sz="2800" dirty="0" smtClean="0">
                <a:latin typeface="Georgia" pitchFamily="18" charset="0"/>
              </a:rPr>
              <a:t>, T. </a:t>
            </a:r>
            <a:r>
              <a:rPr lang="hr-HR" sz="2800" dirty="0" err="1" smtClean="0">
                <a:latin typeface="Georgia" pitchFamily="18" charset="0"/>
              </a:rPr>
              <a:t>Steiner</a:t>
            </a:r>
            <a:r>
              <a:rPr lang="hr-HR" sz="2800" dirty="0" smtClean="0">
                <a:latin typeface="Georgia" pitchFamily="18" charset="0"/>
              </a:rPr>
              <a:t>, B. Kožuh</a:t>
            </a:r>
            <a:r>
              <a:rPr lang="hr-HR" sz="2800" i="1" dirty="0" smtClean="0">
                <a:latin typeface="Georgia" pitchFamily="18" charset="0"/>
              </a:rPr>
              <a:t>: Mala knjiga za velike roditelje</a:t>
            </a:r>
            <a:endParaRPr lang="hr-HR" sz="2800" i="1" dirty="0">
              <a:latin typeface="Georgia"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endParaRPr lang="sr-Latn-CS" smtClean="0"/>
          </a:p>
        </p:txBody>
      </p:sp>
      <p:sp>
        <p:nvSpPr>
          <p:cNvPr id="6147" name="Rectangle 3"/>
          <p:cNvSpPr>
            <a:spLocks noGrp="1" noChangeArrowheads="1"/>
          </p:cNvSpPr>
          <p:nvPr>
            <p:ph type="body" idx="1"/>
          </p:nvPr>
        </p:nvSpPr>
        <p:spPr>
          <a:xfrm>
            <a:off x="395288" y="549275"/>
            <a:ext cx="8229600" cy="5792788"/>
          </a:xfrm>
          <a:solidFill>
            <a:srgbClr val="FF6D74">
              <a:alpha val="32156"/>
            </a:srgbClr>
          </a:solidFill>
        </p:spPr>
        <p:txBody>
          <a:bodyPr/>
          <a:lstStyle/>
          <a:p>
            <a:pPr eaLnBrk="1" hangingPunct="1">
              <a:buFontTx/>
              <a:buNone/>
            </a:pPr>
            <a:endParaRPr lang="hr-HR" smtClean="0">
              <a:latin typeface="Georgia" pitchFamily="18" charset="0"/>
            </a:endParaRPr>
          </a:p>
          <a:p>
            <a:pPr eaLnBrk="1" hangingPunct="1">
              <a:buFontTx/>
              <a:buNone/>
            </a:pPr>
            <a:r>
              <a:rPr lang="hr-HR" smtClean="0">
                <a:latin typeface="Georgia" pitchFamily="18" charset="0"/>
              </a:rPr>
              <a:t>	Roditelji se jako razlikuju po tome kako svoju djecu pokušavaju naučiti različitim karakternim osobinama, samodisciplini i moralnom ponašanju.</a:t>
            </a:r>
          </a:p>
          <a:p>
            <a:pPr eaLnBrk="1" hangingPunct="1">
              <a:buFontTx/>
              <a:buNone/>
            </a:pPr>
            <a:endParaRPr lang="hr-HR" smtClean="0">
              <a:latin typeface="Georgia" pitchFamily="18" charset="0"/>
            </a:endParaRPr>
          </a:p>
          <a:p>
            <a:pPr eaLnBrk="1" hangingPunct="1">
              <a:buFontTx/>
              <a:buNone/>
            </a:pPr>
            <a:r>
              <a:rPr lang="hr-HR" smtClean="0">
                <a:latin typeface="Georgia" pitchFamily="18" charset="0"/>
              </a:rPr>
              <a:t>	Cilj poučavanja djece disciplini jest razvoj samokontrole i produktivnog sudjelovanja u životu zajednice (npr. u grupama vršnjaka, u razredu, u igri)  </a:t>
            </a:r>
            <a:endParaRPr lang="en-US" smtClean="0">
              <a:latin typeface="Georgia" pitchFamily="18" charset="0"/>
            </a:endParaRPr>
          </a:p>
          <a:p>
            <a:pPr eaLnBrk="1" hangingPunct="1"/>
            <a:endParaRPr lang="hr-HR" smtClean="0">
              <a:latin typeface="Georgia"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0" y="0"/>
            <a:ext cx="9144000" cy="1417638"/>
          </a:xfrm>
          <a:solidFill>
            <a:srgbClr val="FF6D74"/>
          </a:solidFill>
        </p:spPr>
        <p:txBody>
          <a:bodyPr/>
          <a:lstStyle/>
          <a:p>
            <a:pPr eaLnBrk="1" hangingPunct="1"/>
            <a:r>
              <a:rPr lang="hr-HR" sz="4000" b="1" smtClean="0">
                <a:latin typeface="Georgia" pitchFamily="18" charset="0"/>
              </a:rPr>
              <a:t>Disciplinirano je dijete...</a:t>
            </a:r>
          </a:p>
        </p:txBody>
      </p:sp>
      <p:pic>
        <p:nvPicPr>
          <p:cNvPr id="7171" name="Picture 4"/>
          <p:cNvPicPr>
            <a:picLocks noGrp="1" noChangeAspect="1" noChangeArrowheads="1"/>
          </p:cNvPicPr>
          <p:nvPr>
            <p:ph type="body" idx="1"/>
          </p:nvPr>
        </p:nvPicPr>
        <p:blipFill>
          <a:blip r:embed="rId2" cstate="print"/>
          <a:srcRect/>
          <a:stretch>
            <a:fillRect/>
          </a:stretch>
        </p:blipFill>
        <p:spPr>
          <a:xfrm rot="20847579">
            <a:off x="900113" y="1989138"/>
            <a:ext cx="2724150" cy="3419475"/>
          </a:xfrm>
          <a:noFill/>
        </p:spPr>
      </p:pic>
      <p:sp>
        <p:nvSpPr>
          <p:cNvPr id="7172" name="Rectangle 5"/>
          <p:cNvSpPr>
            <a:spLocks noChangeArrowheads="1"/>
          </p:cNvSpPr>
          <p:nvPr/>
        </p:nvSpPr>
        <p:spPr bwMode="auto">
          <a:xfrm>
            <a:off x="3995738" y="1989138"/>
            <a:ext cx="4572000" cy="4473575"/>
          </a:xfrm>
          <a:prstGeom prst="rect">
            <a:avLst/>
          </a:prstGeom>
          <a:noFill/>
          <a:ln w="9525">
            <a:noFill/>
            <a:miter lim="800000"/>
            <a:headEnd/>
            <a:tailEnd/>
          </a:ln>
        </p:spPr>
        <p:txBody>
          <a:bodyPr>
            <a:spAutoFit/>
          </a:bodyPr>
          <a:lstStyle/>
          <a:p>
            <a:r>
              <a:rPr lang="hr-HR" sz="2400" b="1">
                <a:latin typeface="Georgia" pitchFamily="18" charset="0"/>
              </a:rPr>
              <a:t>... odgovorno</a:t>
            </a:r>
          </a:p>
          <a:p>
            <a:r>
              <a:rPr lang="hr-HR" sz="2400" b="1">
                <a:latin typeface="Georgia" pitchFamily="18" charset="0"/>
              </a:rPr>
              <a:t>... aktivno</a:t>
            </a:r>
          </a:p>
          <a:p>
            <a:r>
              <a:rPr lang="hr-HR" sz="2400" b="1">
                <a:latin typeface="Georgia" pitchFamily="18" charset="0"/>
              </a:rPr>
              <a:t>... surađuje</a:t>
            </a:r>
          </a:p>
          <a:p>
            <a:r>
              <a:rPr lang="hr-HR" sz="2400" b="1">
                <a:latin typeface="Georgia" pitchFamily="18" charset="0"/>
              </a:rPr>
              <a:t>... zna samostalno odlučivati</a:t>
            </a:r>
          </a:p>
          <a:p>
            <a:r>
              <a:rPr lang="hr-HR" sz="2400" b="1">
                <a:latin typeface="Georgia" pitchFamily="18" charset="0"/>
              </a:rPr>
              <a:t>... poštuje članove obitelji, svoje prijatelje i druge ljude.</a:t>
            </a:r>
          </a:p>
          <a:p>
            <a:endParaRPr lang="hr-HR" sz="2400" b="1">
              <a:latin typeface="Georgia" pitchFamily="18" charset="0"/>
            </a:endParaRPr>
          </a:p>
          <a:p>
            <a:r>
              <a:rPr lang="hr-HR" sz="2400" b="1">
                <a:solidFill>
                  <a:srgbClr val="FF6D74"/>
                </a:solidFill>
                <a:latin typeface="Georgia" pitchFamily="18" charset="0"/>
              </a:rPr>
              <a:t>Nije li želja svakoga roditelja da ima takvo dijete?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0"/>
            <a:ext cx="9144000" cy="1196975"/>
          </a:xfrm>
          <a:solidFill>
            <a:srgbClr val="FF6D74"/>
          </a:solidFill>
        </p:spPr>
        <p:txBody>
          <a:bodyPr/>
          <a:lstStyle/>
          <a:p>
            <a:pPr eaLnBrk="1" hangingPunct="1"/>
            <a:r>
              <a:rPr lang="hr-HR" sz="3600" b="1" smtClean="0">
                <a:latin typeface="Georgia" pitchFamily="18" charset="0"/>
              </a:rPr>
              <a:t>Razvoj samokontrole</a:t>
            </a:r>
          </a:p>
        </p:txBody>
      </p:sp>
      <p:sp>
        <p:nvSpPr>
          <p:cNvPr id="8195" name="Rectangle 5"/>
          <p:cNvSpPr>
            <a:spLocks noGrp="1" noChangeArrowheads="1"/>
          </p:cNvSpPr>
          <p:nvPr>
            <p:ph type="body" idx="1"/>
          </p:nvPr>
        </p:nvSpPr>
        <p:spPr>
          <a:xfrm>
            <a:off x="395288" y="1341438"/>
            <a:ext cx="8229600" cy="5183187"/>
          </a:xfrm>
        </p:spPr>
        <p:txBody>
          <a:bodyPr/>
          <a:lstStyle/>
          <a:p>
            <a:pPr eaLnBrk="1" hangingPunct="1">
              <a:lnSpc>
                <a:spcPct val="80000"/>
              </a:lnSpc>
              <a:buFontTx/>
              <a:buNone/>
            </a:pPr>
            <a:r>
              <a:rPr lang="hr-HR" sz="2800" b="1" smtClean="0">
                <a:latin typeface="Georgia" pitchFamily="18" charset="0"/>
              </a:rPr>
              <a:t>	Poučavajući djecu samokontroli, pomažemo im da sebe afirmiraju na pozitivan način.</a:t>
            </a:r>
          </a:p>
          <a:p>
            <a:pPr eaLnBrk="1" hangingPunct="1">
              <a:lnSpc>
                <a:spcPct val="80000"/>
              </a:lnSpc>
              <a:buFontTx/>
              <a:buNone/>
            </a:pPr>
            <a:endParaRPr lang="hr-HR" sz="2800" smtClean="0">
              <a:latin typeface="Georgia" pitchFamily="18" charset="0"/>
            </a:endParaRPr>
          </a:p>
          <a:p>
            <a:pPr eaLnBrk="1" hangingPunct="1">
              <a:lnSpc>
                <a:spcPct val="80000"/>
              </a:lnSpc>
              <a:buFontTx/>
              <a:buNone/>
            </a:pPr>
            <a:r>
              <a:rPr lang="hr-HR" sz="2800" b="1" smtClean="0">
                <a:latin typeface="Georgia" pitchFamily="18" charset="0"/>
              </a:rPr>
              <a:t>	Učenje samokontrole dovodi do:</a:t>
            </a:r>
          </a:p>
          <a:p>
            <a:pPr lvl="1" eaLnBrk="1" hangingPunct="1">
              <a:lnSpc>
                <a:spcPct val="80000"/>
              </a:lnSpc>
              <a:buFontTx/>
              <a:buChar char="-"/>
            </a:pPr>
            <a:r>
              <a:rPr lang="hr-HR" sz="2200" smtClean="0">
                <a:latin typeface="Georgia" pitchFamily="18" charset="0"/>
              </a:rPr>
              <a:t>povećanja kapaciteta da se upravljanja sobom,</a:t>
            </a:r>
          </a:p>
          <a:p>
            <a:pPr lvl="1" eaLnBrk="1" hangingPunct="1">
              <a:lnSpc>
                <a:spcPct val="80000"/>
              </a:lnSpc>
              <a:buFontTx/>
              <a:buChar char="-"/>
            </a:pPr>
            <a:r>
              <a:rPr lang="hr-HR" sz="2200" smtClean="0">
                <a:latin typeface="Georgia" pitchFamily="18" charset="0"/>
              </a:rPr>
              <a:t>povećanja sposobnosti predviđanja posljedica svog ponašanja,</a:t>
            </a:r>
          </a:p>
          <a:p>
            <a:pPr lvl="1" eaLnBrk="1" hangingPunct="1">
              <a:lnSpc>
                <a:spcPct val="80000"/>
              </a:lnSpc>
              <a:buFontTx/>
              <a:buChar char="-"/>
            </a:pPr>
            <a:r>
              <a:rPr lang="hr-HR" sz="2200" smtClean="0">
                <a:latin typeface="Georgia" pitchFamily="18" charset="0"/>
              </a:rPr>
              <a:t>povećanja sposobnosti planiranja i izvršavanja planiranog,</a:t>
            </a:r>
          </a:p>
          <a:p>
            <a:pPr lvl="1" eaLnBrk="1" hangingPunct="1">
              <a:lnSpc>
                <a:spcPct val="80000"/>
              </a:lnSpc>
              <a:buFontTx/>
              <a:buChar char="-"/>
            </a:pPr>
            <a:r>
              <a:rPr lang="hr-HR" sz="2200" smtClean="0">
                <a:latin typeface="Georgia" pitchFamily="18" charset="0"/>
              </a:rPr>
              <a:t>boljeg rješavanja sukoba,</a:t>
            </a:r>
          </a:p>
          <a:p>
            <a:pPr lvl="1" eaLnBrk="1" hangingPunct="1">
              <a:lnSpc>
                <a:spcPct val="80000"/>
              </a:lnSpc>
              <a:buFontTx/>
              <a:buChar char="-"/>
            </a:pPr>
            <a:r>
              <a:rPr lang="hr-HR" sz="2200" smtClean="0">
                <a:latin typeface="Georgia" pitchFamily="18" charset="0"/>
              </a:rPr>
              <a:t>veće spremnosti da se odustane od trenutačnog zadovoljstva,</a:t>
            </a:r>
          </a:p>
          <a:p>
            <a:pPr lvl="1" eaLnBrk="1" hangingPunct="1">
              <a:lnSpc>
                <a:spcPct val="80000"/>
              </a:lnSpc>
              <a:buFontTx/>
              <a:buChar char="-"/>
            </a:pPr>
            <a:r>
              <a:rPr lang="hr-HR" sz="2200" smtClean="0">
                <a:latin typeface="Georgia" pitchFamily="18" charset="0"/>
              </a:rPr>
              <a:t>radi zadovoljenja nekog višeg i udaljenijeg cilja,</a:t>
            </a:r>
          </a:p>
          <a:p>
            <a:pPr lvl="1" eaLnBrk="1" hangingPunct="1">
              <a:lnSpc>
                <a:spcPct val="80000"/>
              </a:lnSpc>
              <a:buFontTx/>
              <a:buChar char="-"/>
            </a:pPr>
            <a:r>
              <a:rPr lang="hr-HR" sz="2200" smtClean="0">
                <a:latin typeface="Georgia" pitchFamily="18" charset="0"/>
              </a:rPr>
              <a:t>veće spremnosti da se pri rješavanju problema ispitaju različite alternative i donese odluka.</a:t>
            </a:r>
            <a:endParaRPr lang="en-US" sz="2200" smtClean="0">
              <a:latin typeface="Georgia" pitchFamily="18" charset="0"/>
            </a:endParaRPr>
          </a:p>
          <a:p>
            <a:pPr eaLnBrk="1" hangingPunct="1">
              <a:lnSpc>
                <a:spcPct val="80000"/>
              </a:lnSpc>
            </a:pPr>
            <a:endParaRPr lang="hr-HR" sz="2200" smtClean="0">
              <a:latin typeface="Georgia"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0" y="0"/>
            <a:ext cx="9144000" cy="1196975"/>
          </a:xfrm>
          <a:solidFill>
            <a:srgbClr val="FF6D74"/>
          </a:solidFill>
        </p:spPr>
        <p:txBody>
          <a:bodyPr/>
          <a:lstStyle/>
          <a:p>
            <a:pPr eaLnBrk="1" hangingPunct="1"/>
            <a:r>
              <a:rPr lang="hr-HR" sz="2800" b="1" smtClean="0">
                <a:latin typeface="Georgia" pitchFamily="18" charset="0"/>
              </a:rPr>
              <a:t>Produktivno sudjelovanje u životu zajednice (obitelji, grupe vršnjaka za igru, razreda i dr.)</a:t>
            </a:r>
          </a:p>
        </p:txBody>
      </p:sp>
      <p:sp>
        <p:nvSpPr>
          <p:cNvPr id="9219" name="Rectangle 3"/>
          <p:cNvSpPr>
            <a:spLocks noGrp="1" noChangeArrowheads="1"/>
          </p:cNvSpPr>
          <p:nvPr>
            <p:ph type="body" idx="1"/>
          </p:nvPr>
        </p:nvSpPr>
        <p:spPr>
          <a:xfrm>
            <a:off x="395288" y="1341438"/>
            <a:ext cx="8229600" cy="5183187"/>
          </a:xfrm>
        </p:spPr>
        <p:txBody>
          <a:bodyPr/>
          <a:lstStyle/>
          <a:p>
            <a:pPr eaLnBrk="1" hangingPunct="1">
              <a:lnSpc>
                <a:spcPct val="80000"/>
              </a:lnSpc>
              <a:buFontTx/>
              <a:buNone/>
            </a:pPr>
            <a:r>
              <a:rPr lang="hr-HR" sz="2800" b="1" smtClean="0">
                <a:latin typeface="Georgia" pitchFamily="18" charset="0"/>
              </a:rPr>
              <a:t>	</a:t>
            </a:r>
            <a:r>
              <a:rPr lang="hr-HR" sz="2400" b="1" smtClean="0">
                <a:latin typeface="Georgia" pitchFamily="18" charset="0"/>
              </a:rPr>
              <a:t>Djecu moramo poučavati kako brinuti o drugima i kako primati brigu drugih. To činimo ako ih potičemo da:</a:t>
            </a:r>
          </a:p>
          <a:p>
            <a:pPr eaLnBrk="1" hangingPunct="1">
              <a:lnSpc>
                <a:spcPct val="80000"/>
              </a:lnSpc>
              <a:buFontTx/>
              <a:buNone/>
            </a:pPr>
            <a:endParaRPr lang="hr-HR" sz="2400" b="1" smtClean="0">
              <a:latin typeface="Georgia" pitchFamily="18" charset="0"/>
            </a:endParaRPr>
          </a:p>
          <a:p>
            <a:pPr lvl="1" eaLnBrk="1" hangingPunct="1">
              <a:lnSpc>
                <a:spcPct val="80000"/>
              </a:lnSpc>
              <a:buFont typeface="Wingdings" pitchFamily="2" charset="2"/>
              <a:buChar char="Ø"/>
            </a:pPr>
            <a:r>
              <a:rPr lang="hr-HR" sz="2400" smtClean="0">
                <a:latin typeface="Georgia" pitchFamily="18" charset="0"/>
              </a:rPr>
              <a:t>slušaju druge i odgovaraju im na relevantan način,</a:t>
            </a:r>
          </a:p>
          <a:p>
            <a:pPr lvl="1" eaLnBrk="1" hangingPunct="1">
              <a:lnSpc>
                <a:spcPct val="80000"/>
              </a:lnSpc>
              <a:buFont typeface="Wingdings" pitchFamily="2" charset="2"/>
              <a:buChar char="Ø"/>
            </a:pPr>
            <a:r>
              <a:rPr lang="hr-HR" sz="2400" smtClean="0">
                <a:latin typeface="Georgia" pitchFamily="18" charset="0"/>
              </a:rPr>
              <a:t>pokazuju brigu za osjećaje i mišljenje drugih,</a:t>
            </a:r>
          </a:p>
          <a:p>
            <a:pPr lvl="1" eaLnBrk="1" hangingPunct="1">
              <a:lnSpc>
                <a:spcPct val="80000"/>
              </a:lnSpc>
              <a:buFont typeface="Wingdings" pitchFamily="2" charset="2"/>
              <a:buChar char="Ø"/>
            </a:pPr>
            <a:r>
              <a:rPr lang="hr-HR" sz="2400" smtClean="0">
                <a:latin typeface="Georgia" pitchFamily="18" charset="0"/>
              </a:rPr>
              <a:t>bolje razumiju tuđe osjećaje pokušavajući se uživjeti u njih (empatija),</a:t>
            </a:r>
          </a:p>
          <a:p>
            <a:pPr lvl="1" eaLnBrk="1" hangingPunct="1">
              <a:lnSpc>
                <a:spcPct val="80000"/>
              </a:lnSpc>
              <a:buFont typeface="Wingdings" pitchFamily="2" charset="2"/>
              <a:buChar char="Ø"/>
            </a:pPr>
            <a:r>
              <a:rPr lang="hr-HR" sz="2400" smtClean="0">
                <a:latin typeface="Georgia" pitchFamily="18" charset="0"/>
              </a:rPr>
              <a:t>pokazuju prijateljsko ponašanje,</a:t>
            </a:r>
          </a:p>
          <a:p>
            <a:pPr lvl="1" eaLnBrk="1" hangingPunct="1">
              <a:lnSpc>
                <a:spcPct val="80000"/>
              </a:lnSpc>
              <a:buFont typeface="Wingdings" pitchFamily="2" charset="2"/>
              <a:buChar char="Ø"/>
            </a:pPr>
            <a:r>
              <a:rPr lang="hr-HR" sz="2400" smtClean="0">
                <a:latin typeface="Georgia" pitchFamily="18" charset="0"/>
              </a:rPr>
              <a:t>Surađuju,</a:t>
            </a:r>
          </a:p>
          <a:p>
            <a:pPr lvl="1" eaLnBrk="1" hangingPunct="1">
              <a:lnSpc>
                <a:spcPct val="80000"/>
              </a:lnSpc>
              <a:buFont typeface="Wingdings" pitchFamily="2" charset="2"/>
              <a:buChar char="Ø"/>
            </a:pPr>
            <a:r>
              <a:rPr lang="hr-HR" sz="2400" smtClean="0">
                <a:latin typeface="Georgia" pitchFamily="18" charset="0"/>
              </a:rPr>
              <a:t>rješavaju sukobe bez ponašanja koje može nekog povrijediti,</a:t>
            </a:r>
          </a:p>
          <a:p>
            <a:pPr lvl="1" eaLnBrk="1" hangingPunct="1">
              <a:lnSpc>
                <a:spcPct val="80000"/>
              </a:lnSpc>
              <a:buFont typeface="Wingdings" pitchFamily="2" charset="2"/>
              <a:buChar char="Ø"/>
            </a:pPr>
            <a:r>
              <a:rPr lang="hr-HR" sz="2400" smtClean="0">
                <a:latin typeface="Georgia" pitchFamily="18" charset="0"/>
              </a:rPr>
              <a:t>se u grupi izmjenjuju u različitim ulogama bez durenja, svađanja ili odustajanja,</a:t>
            </a:r>
          </a:p>
          <a:p>
            <a:pPr lvl="1" eaLnBrk="1" hangingPunct="1">
              <a:lnSpc>
                <a:spcPct val="80000"/>
              </a:lnSpc>
              <a:buFont typeface="Wingdings" pitchFamily="2" charset="2"/>
              <a:buChar char="Ø"/>
            </a:pPr>
            <a:r>
              <a:rPr lang="hr-HR" sz="2400" smtClean="0">
                <a:latin typeface="Georgia" pitchFamily="18" charset="0"/>
              </a:rPr>
              <a:t>dijele s drugima svoja razmišljanja, prostor, stvari, pažnju.</a:t>
            </a:r>
          </a:p>
          <a:p>
            <a:pPr eaLnBrk="1" hangingPunct="1">
              <a:lnSpc>
                <a:spcPct val="80000"/>
              </a:lnSpc>
            </a:pPr>
            <a:endParaRPr lang="hr-HR" sz="2400" smtClean="0">
              <a:latin typeface="Georgia"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rot="20952122">
            <a:off x="250825" y="1125538"/>
            <a:ext cx="8229600" cy="1143000"/>
          </a:xfrm>
          <a:solidFill>
            <a:srgbClr val="FF6D74"/>
          </a:solidFill>
        </p:spPr>
        <p:txBody>
          <a:bodyPr/>
          <a:lstStyle/>
          <a:p>
            <a:pPr eaLnBrk="1" hangingPunct="1"/>
            <a:r>
              <a:rPr lang="hr-HR" b="1" smtClean="0">
                <a:latin typeface="BernhardMod BT" pitchFamily="18" charset="0"/>
              </a:rPr>
              <a:t>Kako poučavati djecu disciplini?</a:t>
            </a:r>
          </a:p>
        </p:txBody>
      </p:sp>
      <p:pic>
        <p:nvPicPr>
          <p:cNvPr id="10243" name="Picture 4"/>
          <p:cNvPicPr>
            <a:picLocks noGrp="1" noChangeAspect="1" noChangeArrowheads="1"/>
          </p:cNvPicPr>
          <p:nvPr>
            <p:ph idx="1"/>
          </p:nvPr>
        </p:nvPicPr>
        <p:blipFill>
          <a:blip r:embed="rId2" cstate="print"/>
          <a:srcRect/>
          <a:stretch>
            <a:fillRect/>
          </a:stretch>
        </p:blipFill>
        <p:spPr>
          <a:xfrm rot="21138992">
            <a:off x="3635375" y="2565400"/>
            <a:ext cx="3617913" cy="3798888"/>
          </a:xfr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idx="1"/>
          </p:nvPr>
        </p:nvSpPr>
        <p:spPr>
          <a:xfrm>
            <a:off x="395288" y="620713"/>
            <a:ext cx="8229600" cy="5792787"/>
          </a:xfrm>
          <a:solidFill>
            <a:srgbClr val="FF6D74">
              <a:alpha val="32156"/>
            </a:srgbClr>
          </a:solidFill>
        </p:spPr>
        <p:txBody>
          <a:bodyPr/>
          <a:lstStyle/>
          <a:p>
            <a:pPr eaLnBrk="1" hangingPunct="1">
              <a:lnSpc>
                <a:spcPct val="80000"/>
              </a:lnSpc>
              <a:buFontTx/>
              <a:buNone/>
            </a:pPr>
            <a:r>
              <a:rPr lang="hr-HR" sz="2400" b="1" dirty="0" smtClean="0">
                <a:latin typeface="Georgia" pitchFamily="18" charset="0"/>
              </a:rPr>
              <a:t>Imajte na umu da djeca uvijek nastoje pomaknuti nametnute im granice. </a:t>
            </a:r>
          </a:p>
          <a:p>
            <a:pPr eaLnBrk="1" hangingPunct="1">
              <a:lnSpc>
                <a:spcPct val="80000"/>
              </a:lnSpc>
              <a:buFontTx/>
              <a:buNone/>
            </a:pPr>
            <a:endParaRPr lang="hr-HR" sz="2400" b="1" dirty="0" smtClean="0">
              <a:latin typeface="Georgia" pitchFamily="18" charset="0"/>
            </a:endParaRPr>
          </a:p>
          <a:p>
            <a:pPr eaLnBrk="1" hangingPunct="1">
              <a:lnSpc>
                <a:spcPct val="80000"/>
              </a:lnSpc>
              <a:buFontTx/>
              <a:buNone/>
            </a:pPr>
            <a:r>
              <a:rPr lang="hr-HR" sz="2400" b="1" dirty="0" smtClean="0">
                <a:latin typeface="Georgia" pitchFamily="18" charset="0"/>
              </a:rPr>
              <a:t>    </a:t>
            </a:r>
            <a:r>
              <a:rPr lang="hr-HR" sz="2400" i="1" dirty="0" smtClean="0">
                <a:latin typeface="Georgia" pitchFamily="18" charset="0"/>
              </a:rPr>
              <a:t>(</a:t>
            </a:r>
            <a:r>
              <a:rPr lang="hr-HR" sz="2400" i="1" dirty="0" err="1" smtClean="0">
                <a:latin typeface="Georgia" pitchFamily="18" charset="0"/>
              </a:rPr>
              <a:t>Npr</a:t>
            </a:r>
            <a:r>
              <a:rPr lang="hr-HR" sz="2400" i="1" dirty="0" smtClean="0">
                <a:latin typeface="Georgia" pitchFamily="18" charset="0"/>
              </a:rPr>
              <a:t>. sedmogodišnje dijete koje ima izlazak do sedam sati kaže roditeljima: “Ali svi imaju izlazak do devet!”)</a:t>
            </a:r>
          </a:p>
          <a:p>
            <a:pPr eaLnBrk="1" hangingPunct="1">
              <a:lnSpc>
                <a:spcPct val="80000"/>
              </a:lnSpc>
              <a:buFontTx/>
              <a:buNone/>
            </a:pPr>
            <a:endParaRPr lang="hr-HR" sz="2400" i="1" dirty="0" smtClean="0">
              <a:latin typeface="Georgia" pitchFamily="18" charset="0"/>
            </a:endParaRPr>
          </a:p>
          <a:p>
            <a:pPr eaLnBrk="1" hangingPunct="1">
              <a:lnSpc>
                <a:spcPct val="80000"/>
              </a:lnSpc>
              <a:buFontTx/>
              <a:buNone/>
            </a:pPr>
            <a:r>
              <a:rPr lang="hr-HR" sz="2400" b="1" dirty="0" smtClean="0">
                <a:latin typeface="Georgia" pitchFamily="18" charset="0"/>
              </a:rPr>
              <a:t>Neka djeca brzo odustaju od svojih zahtjeva, dok su neka vrlo uporna i potrebno im je više vremena da prihvate roditeljska obrazloženja. Neka djeca na pokušaj ispravljanja njihova ponašanja, reagiraju vrlo negativno, </a:t>
            </a:r>
            <a:r>
              <a:rPr lang="hr-HR" sz="2400" b="1" dirty="0" err="1" smtClean="0">
                <a:latin typeface="Georgia" pitchFamily="18" charset="0"/>
              </a:rPr>
              <a:t>npr</a:t>
            </a:r>
            <a:r>
              <a:rPr lang="hr-HR" sz="2400" b="1" dirty="0" smtClean="0">
                <a:latin typeface="Georgia" pitchFamily="18" charset="0"/>
              </a:rPr>
              <a:t>. postaju agresivna ili su pasivna. Važno je postići da dijete prihvati sugestiju koju mu dajemo, a to je lakše  ako jasno objasnimo zašto ne želimo da se ponaša na određeni način, koje posljedice to ponašanje može imati i potom dosljedno tražimo takvo ponašanje. </a:t>
            </a:r>
          </a:p>
          <a:p>
            <a:pPr eaLnBrk="1" hangingPunct="1">
              <a:lnSpc>
                <a:spcPct val="80000"/>
              </a:lnSpc>
              <a:buFontTx/>
              <a:buNone/>
            </a:pPr>
            <a:endParaRPr lang="hr-HR" sz="2400" dirty="0" smtClean="0">
              <a:latin typeface="Georgia" pitchFamily="18" charset="0"/>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TotalTime>
  <Words>1398</Words>
  <Application>Microsoft Office PowerPoint</Application>
  <PresentationFormat>Prikaz na zaslonu (4:3)</PresentationFormat>
  <Paragraphs>194</Paragraphs>
  <Slides>30</Slides>
  <Notes>0</Notes>
  <HiddenSlides>0</HiddenSlides>
  <MMClips>0</MMClips>
  <ScaleCrop>false</ScaleCrop>
  <HeadingPairs>
    <vt:vector size="4" baseType="variant">
      <vt:variant>
        <vt:lpstr>Tema</vt:lpstr>
      </vt:variant>
      <vt:variant>
        <vt:i4>1</vt:i4>
      </vt:variant>
      <vt:variant>
        <vt:lpstr>Naslovi slajdova</vt:lpstr>
      </vt:variant>
      <vt:variant>
        <vt:i4>30</vt:i4>
      </vt:variant>
    </vt:vector>
  </HeadingPairs>
  <TitlesOfParts>
    <vt:vector size="31" baseType="lpstr">
      <vt:lpstr>Default Design</vt:lpstr>
      <vt:lpstr>Slajd 1</vt:lpstr>
      <vt:lpstr>Slajd 2</vt:lpstr>
      <vt:lpstr>Slajd 3</vt:lpstr>
      <vt:lpstr>Slajd 4</vt:lpstr>
      <vt:lpstr>Disciplinirano je dijete...</vt:lpstr>
      <vt:lpstr>Razvoj samokontrole</vt:lpstr>
      <vt:lpstr>Produktivno sudjelovanje u životu zajednice (obitelji, grupe vršnjaka za igru, razreda i dr.)</vt:lpstr>
      <vt:lpstr>Kako poučavati djecu disciplini?</vt:lpstr>
      <vt:lpstr>Slajd 9</vt:lpstr>
      <vt:lpstr>Osnovne preporuke:</vt:lpstr>
      <vt:lpstr>Dajte svom djetetu do znanja da ga volite</vt:lpstr>
      <vt:lpstr>Slajd 12</vt:lpstr>
      <vt:lpstr>Slajd 13</vt:lpstr>
      <vt:lpstr>Dopustite djetetu da ponekad samo donosi odluke</vt:lpstr>
      <vt:lpstr>Učite dijete da poštuje autoritet</vt:lpstr>
      <vt:lpstr>Budite dobar primjer svomu djetetu</vt:lpstr>
      <vt:lpstr>Budite jasni u svojim zahtjevima</vt:lpstr>
      <vt:lpstr>Budite ustrajni</vt:lpstr>
      <vt:lpstr>Neka dijete unaprijed zna koje su posljedice njegova ponašanja</vt:lpstr>
      <vt:lpstr>Slajd 20</vt:lpstr>
      <vt:lpstr>Koja je razlika između kazne i učenja disciplini?</vt:lpstr>
      <vt:lpstr>Kazna</vt:lpstr>
      <vt:lpstr>Što kažnjavanje ima za posljedicu?</vt:lpstr>
      <vt:lpstr>Slajd 24</vt:lpstr>
      <vt:lpstr>Dijete koje poučavamo disciplini razumjet će i prihvatiti:</vt:lpstr>
      <vt:lpstr>Koje su primjerene posljedice djetetova pogrešnog ponašanja?</vt:lpstr>
      <vt:lpstr>Slajd 27</vt:lpstr>
      <vt:lpstr>Izbjegavajte fizičko kažnjavanje djeteta</vt:lpstr>
      <vt:lpstr>I na kraju...</vt:lpstr>
      <vt:lpstr>Preporučujemo:</vt:lpstr>
    </vt:vector>
  </TitlesOfParts>
  <Company>brak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sanja</dc:creator>
  <cp:lastModifiedBy>Ines</cp:lastModifiedBy>
  <cp:revision>27</cp:revision>
  <dcterms:created xsi:type="dcterms:W3CDTF">2005-02-03T19:16:44Z</dcterms:created>
  <dcterms:modified xsi:type="dcterms:W3CDTF">2014-01-19T10:02:50Z</dcterms:modified>
</cp:coreProperties>
</file>