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6C8B-A0AC-4A6A-9F01-0C9E278F345C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DE8-984A-4B22-92A9-F3859854962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585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6C8B-A0AC-4A6A-9F01-0C9E278F345C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DE8-984A-4B22-92A9-F3859854962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74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6C8B-A0AC-4A6A-9F01-0C9E278F345C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DE8-984A-4B22-92A9-F3859854962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097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6C8B-A0AC-4A6A-9F01-0C9E278F345C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DE8-984A-4B22-92A9-F3859854962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95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6C8B-A0AC-4A6A-9F01-0C9E278F345C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DE8-984A-4B22-92A9-F3859854962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87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6C8B-A0AC-4A6A-9F01-0C9E278F345C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DE8-984A-4B22-92A9-F3859854962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91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6C8B-A0AC-4A6A-9F01-0C9E278F345C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DE8-984A-4B22-92A9-F3859854962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967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6C8B-A0AC-4A6A-9F01-0C9E278F345C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DE8-984A-4B22-92A9-F3859854962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347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6C8B-A0AC-4A6A-9F01-0C9E278F345C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DE8-984A-4B22-92A9-F3859854962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424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6C8B-A0AC-4A6A-9F01-0C9E278F345C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DE8-984A-4B22-92A9-F3859854962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590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6C8B-A0AC-4A6A-9F01-0C9E278F345C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9DE8-984A-4B22-92A9-F3859854962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915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6C8B-A0AC-4A6A-9F01-0C9E278F345C}" type="datetimeFigureOut">
              <a:rPr lang="hr-HR" smtClean="0"/>
              <a:pPr/>
              <a:t>11.5.2020.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79DE8-984A-4B22-92A9-F3859854962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246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jz-split.hr/index.php/2-uncategorised/399-empatija-cjepiv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Novi coronavirus i bolest koju uzrokuje COVID-19 | Prevencija ..."/>
          <p:cNvPicPr>
            <a:picLocks noChangeAspect="1" noChangeArrowheads="1"/>
          </p:cNvPicPr>
          <p:nvPr/>
        </p:nvPicPr>
        <p:blipFill>
          <a:blip r:embed="rId2" cstate="print"/>
          <a:srcRect t="5933" r="24200" b="15043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52926" y="1010653"/>
            <a:ext cx="9336505" cy="4876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2927" y="14592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Koronavirus</a:t>
            </a:r>
            <a:r>
              <a:rPr lang="hr-HR" dirty="0" smtClean="0"/>
              <a:t>-kako sačuvati fizičko i mentalno zdravlje u borbi protiv virusa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97305" y="3987048"/>
            <a:ext cx="9144000" cy="1852278"/>
          </a:xfrm>
        </p:spPr>
        <p:txBody>
          <a:bodyPr>
            <a:normAutofit/>
          </a:bodyPr>
          <a:lstStyle/>
          <a:p>
            <a:r>
              <a:rPr lang="hr-HR" dirty="0" smtClean="0"/>
              <a:t>Jasminka Grbavac Klindžić, psihologinja</a:t>
            </a:r>
          </a:p>
          <a:p>
            <a:r>
              <a:rPr lang="hr-HR" dirty="0" smtClean="0"/>
              <a:t>Marija Lončarić, edukator-rehabilitator</a:t>
            </a:r>
          </a:p>
          <a:p>
            <a:r>
              <a:rPr lang="hr-HR" dirty="0" smtClean="0"/>
              <a:t>Tanja </a:t>
            </a:r>
            <a:r>
              <a:rPr lang="hr-HR" dirty="0" err="1" smtClean="0"/>
              <a:t>Martinić</a:t>
            </a:r>
            <a:r>
              <a:rPr lang="hr-HR" dirty="0" smtClean="0"/>
              <a:t>, pedagoginja</a:t>
            </a:r>
          </a:p>
          <a:p>
            <a:r>
              <a:rPr lang="hr-HR" dirty="0" smtClean="0"/>
              <a:t>OŠ Supetar, svibanj 2020.</a:t>
            </a:r>
            <a:endParaRPr lang="hr-H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50105" y="3818021"/>
            <a:ext cx="21817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8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Što je stigma? Stigmatizacija u psihijatriji"/>
          <p:cNvPicPr>
            <a:picLocks noChangeAspect="1" noChangeArrowheads="1"/>
          </p:cNvPicPr>
          <p:nvPr/>
        </p:nvPicPr>
        <p:blipFill>
          <a:blip r:embed="rId2" cstate="print"/>
          <a:srcRect l="78035" t="15328"/>
          <a:stretch>
            <a:fillRect/>
          </a:stretch>
        </p:blipFill>
        <p:spPr bwMode="auto">
          <a:xfrm>
            <a:off x="0" y="218211"/>
            <a:ext cx="2502569" cy="6639789"/>
          </a:xfrm>
          <a:prstGeom prst="rect">
            <a:avLst/>
          </a:prstGeom>
          <a:noFill/>
        </p:spPr>
      </p:pic>
      <p:pic>
        <p:nvPicPr>
          <p:cNvPr id="8" name="Picture 4" descr="Što je stigma? Stigmatizacija u psihijatriji"/>
          <p:cNvPicPr>
            <a:picLocks noChangeAspect="1" noChangeArrowheads="1"/>
          </p:cNvPicPr>
          <p:nvPr/>
        </p:nvPicPr>
        <p:blipFill>
          <a:blip r:embed="rId2" cstate="print"/>
          <a:srcRect l="78035" t="15328"/>
          <a:stretch>
            <a:fillRect/>
          </a:stretch>
        </p:blipFill>
        <p:spPr bwMode="auto">
          <a:xfrm>
            <a:off x="1732547" y="218211"/>
            <a:ext cx="2502569" cy="6639789"/>
          </a:xfrm>
          <a:prstGeom prst="rect">
            <a:avLst/>
          </a:prstGeom>
          <a:noFill/>
        </p:spPr>
      </p:pic>
      <p:pic>
        <p:nvPicPr>
          <p:cNvPr id="3076" name="Picture 4" descr="Što je stigma? Stigmatizacija u psihijatriji"/>
          <p:cNvPicPr>
            <a:picLocks noChangeAspect="1" noChangeArrowheads="1"/>
          </p:cNvPicPr>
          <p:nvPr/>
        </p:nvPicPr>
        <p:blipFill>
          <a:blip r:embed="rId2" cstate="print"/>
          <a:srcRect l="1441" t="15328" r="22387"/>
          <a:stretch>
            <a:fillRect/>
          </a:stretch>
        </p:blipFill>
        <p:spPr bwMode="auto">
          <a:xfrm>
            <a:off x="3513221" y="1"/>
            <a:ext cx="867877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55031" y="1363580"/>
            <a:ext cx="8373979" cy="2887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23211" y="1443790"/>
            <a:ext cx="8321842" cy="3176336"/>
          </a:xfrm>
        </p:spPr>
        <p:txBody>
          <a:bodyPr>
            <a:normAutofit/>
          </a:bodyPr>
          <a:lstStyle/>
          <a:p>
            <a:r>
              <a:rPr lang="hr-HR" dirty="0" smtClean="0"/>
              <a:t>U  jeku pandemije izazvane korona virusom imamo pojavu stigmatizacije pojedinaca ili skupina u smislu nametanja obilježja i krivnje pozitivnima i/ili oboljelima na virus.</a:t>
            </a:r>
          </a:p>
          <a:p>
            <a:r>
              <a:rPr lang="hr-HR" dirty="0" smtClean="0"/>
              <a:t>Pojava ljutnje prema bolesnim osobama ne razmišljajući o njihovim potrebama </a:t>
            </a:r>
            <a:r>
              <a:rPr lang="hr-HR" smtClean="0"/>
              <a:t>i osjećajima.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2315" y="0"/>
            <a:ext cx="10515600" cy="1325563"/>
          </a:xfrm>
        </p:spPr>
        <p:txBody>
          <a:bodyPr/>
          <a:lstStyle/>
          <a:p>
            <a:r>
              <a:rPr lang="hr-HR" dirty="0" smtClean="0"/>
              <a:t>Stigmatizacija oboljelih od virusa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99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ovi coronavirus i bolest koju uzrokuje COVID-19 | Prevencija ..."/>
          <p:cNvPicPr>
            <a:picLocks noChangeAspect="1" noChangeArrowheads="1"/>
          </p:cNvPicPr>
          <p:nvPr/>
        </p:nvPicPr>
        <p:blipFill>
          <a:blip r:embed="rId2" cstate="print"/>
          <a:srcRect t="5933" r="24200" b="15043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70021" y="537412"/>
            <a:ext cx="10651958" cy="5061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Nitko nije kriv za ovo što se događa i nitko ne zaslužuje biti bolestan!</a:t>
            </a:r>
          </a:p>
          <a:p>
            <a:r>
              <a:rPr lang="hr-HR" dirty="0" smtClean="0"/>
              <a:t>Nemoj osuđivati druge ljude!</a:t>
            </a:r>
          </a:p>
          <a:p>
            <a:r>
              <a:rPr lang="hr-HR" dirty="0" smtClean="0"/>
              <a:t>Razmišljaj o osjećajima drugih! Ukoliko odbacujemo osobe koje su sada oboljele, zaboravili smo da i oni imaju svoje strahove i strepnje. Naše ponašanje može im pojačati osjećaj krivnje i usamljenosti.</a:t>
            </a:r>
          </a:p>
          <a:p>
            <a:r>
              <a:rPr lang="hr-HR" dirty="0" smtClean="0"/>
              <a:t>Budi empatičan! Pomozi oboljelima lijepom riječi ili gestom! Pokaži da si uz svoga prijatelja, susjeda, sugrađanina… i da razumiješ njegove potrebe i osjećaje.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Zapamti!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52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ovi coronavirus i bolest koju uzrokuje COVID-19 | Prevencija ..."/>
          <p:cNvPicPr>
            <a:picLocks noChangeAspect="1" noChangeArrowheads="1"/>
          </p:cNvPicPr>
          <p:nvPr/>
        </p:nvPicPr>
        <p:blipFill>
          <a:blip r:embed="rId2" cstate="print"/>
          <a:srcRect t="5933" r="24200" b="15043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82316" y="1155033"/>
            <a:ext cx="10651958" cy="4491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8410" y="2506662"/>
            <a:ext cx="10515600" cy="4351338"/>
          </a:xfrm>
        </p:spPr>
        <p:txBody>
          <a:bodyPr>
            <a:normAutofit/>
          </a:bodyPr>
          <a:lstStyle/>
          <a:p>
            <a:r>
              <a:rPr lang="hr-HR" dirty="0" smtClean="0"/>
              <a:t>Hrvatska psihološka komora(2020). </a:t>
            </a:r>
            <a:r>
              <a:rPr lang="hr-HR" i="1" dirty="0" smtClean="0"/>
              <a:t>Korona virus i mentalno zdravlje</a:t>
            </a:r>
          </a:p>
          <a:p>
            <a:r>
              <a:rPr lang="hr-HR" dirty="0" smtClean="0"/>
              <a:t>Gavranović, I. (2020</a:t>
            </a:r>
            <a:r>
              <a:rPr lang="hr-HR" i="1" dirty="0" smtClean="0"/>
              <a:t>). Korona virus-i što </a:t>
            </a:r>
            <a:r>
              <a:rPr lang="hr-HR" i="1" dirty="0" err="1" smtClean="0"/>
              <a:t>sad?.</a:t>
            </a:r>
            <a:r>
              <a:rPr lang="hr-HR" dirty="0" err="1" smtClean="0"/>
              <a:t>Prezentacija</a:t>
            </a:r>
            <a:r>
              <a:rPr lang="hr-HR" dirty="0" smtClean="0"/>
              <a:t> za učenike predmetne nastave</a:t>
            </a:r>
          </a:p>
          <a:p>
            <a:r>
              <a:rPr lang="hr-HR" dirty="0" smtClean="0"/>
              <a:t>Zagrebačko psihološko društvo (2020). </a:t>
            </a:r>
            <a:r>
              <a:rPr lang="hr-HR" i="1" dirty="0" smtClean="0"/>
              <a:t>Stigmatizacija</a:t>
            </a:r>
          </a:p>
          <a:p>
            <a:r>
              <a:rPr lang="hr-HR" dirty="0" smtClean="0"/>
              <a:t>Nastavni zavod za javno zdravstvo Splitsko-dalmatinske županije (2020).</a:t>
            </a:r>
            <a:r>
              <a:rPr lang="hr-HR" i="1" dirty="0" smtClean="0"/>
              <a:t>Empatija-”cjepivo” za stigmatizaciju!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68516" y="1263483"/>
            <a:ext cx="10515600" cy="1325563"/>
          </a:xfrm>
        </p:spPr>
        <p:txBody>
          <a:bodyPr/>
          <a:lstStyle/>
          <a:p>
            <a:r>
              <a:rPr lang="hr-HR" dirty="0" smtClean="0"/>
              <a:t>Literatura: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00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72853" y="0"/>
            <a:ext cx="10515600" cy="1325563"/>
          </a:xfrm>
        </p:spPr>
        <p:txBody>
          <a:bodyPr/>
          <a:lstStyle/>
          <a:p>
            <a:r>
              <a:rPr lang="hr-HR" dirty="0" smtClean="0"/>
              <a:t>Što je </a:t>
            </a:r>
            <a:r>
              <a:rPr lang="hr-HR" dirty="0" err="1" smtClean="0"/>
              <a:t>koronavirus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3000"/>
          </a:blip>
          <a:stretch>
            <a:fillRect/>
          </a:stretch>
        </p:blipFill>
        <p:spPr>
          <a:xfrm>
            <a:off x="0" y="1203159"/>
            <a:ext cx="6156461" cy="5149516"/>
          </a:xfrm>
          <a:prstGeom prst="rect">
            <a:avLst/>
          </a:prstGeom>
        </p:spPr>
      </p:pic>
      <p:pic>
        <p:nvPicPr>
          <p:cNvPr id="6" name="Picture 2" descr="Ministarstvo zdravstva Republike Hrvatske - Koronavirus i mjere ..."/>
          <p:cNvPicPr>
            <a:picLocks noChangeAspect="1" noChangeArrowheads="1"/>
          </p:cNvPicPr>
          <p:nvPr/>
        </p:nvPicPr>
        <p:blipFill>
          <a:blip r:embed="rId3" cstate="print"/>
          <a:srcRect t="33280" b="32975"/>
          <a:stretch>
            <a:fillRect/>
          </a:stretch>
        </p:blipFill>
        <p:spPr bwMode="auto">
          <a:xfrm>
            <a:off x="6112043" y="1202639"/>
            <a:ext cx="6079957" cy="5129273"/>
          </a:xfrm>
          <a:prstGeom prst="rect">
            <a:avLst/>
          </a:prstGeom>
          <a:noFill/>
        </p:spPr>
      </p:pic>
      <p:pic>
        <p:nvPicPr>
          <p:cNvPr id="5" name="Picture 6" descr="Care Homes Plead for Assistance | Newton Ne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1821">
            <a:off x="9554184" y="14610"/>
            <a:ext cx="2481804" cy="13330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19922" y="6280939"/>
            <a:ext cx="527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Preuzeto: Republika Hrvatska, Ministarstvo zdravstva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81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ronavirus: Which countries have confirmed cases? | News | Al Jazeera"/>
          <p:cNvPicPr>
            <a:picLocks noChangeAspect="1" noChangeArrowheads="1"/>
          </p:cNvPicPr>
          <p:nvPr/>
        </p:nvPicPr>
        <p:blipFill>
          <a:blip r:embed="rId2" cstate="print"/>
          <a:srcRect l="6019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02106" y="3529263"/>
            <a:ext cx="10555704" cy="29517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4240" y="3734635"/>
            <a:ext cx="10680033" cy="4351338"/>
          </a:xfrm>
        </p:spPr>
        <p:txBody>
          <a:bodyPr/>
          <a:lstStyle/>
          <a:p>
            <a:r>
              <a:rPr lang="hr-HR" dirty="0" err="1" smtClean="0"/>
              <a:t>Koronavirus</a:t>
            </a:r>
            <a:r>
              <a:rPr lang="hr-HR" dirty="0" smtClean="0"/>
              <a:t> –COVID 19 virusna je bolest</a:t>
            </a:r>
          </a:p>
          <a:p>
            <a:r>
              <a:rPr lang="hr-HR" dirty="0" smtClean="0"/>
              <a:t>Prvi put pojavio se u Kini krajem 2019.</a:t>
            </a:r>
          </a:p>
          <a:p>
            <a:r>
              <a:rPr lang="hr-HR" dirty="0" smtClean="0"/>
              <a:t>Virus se brzo proširio po svijetu stoga govorimo o </a:t>
            </a:r>
            <a:r>
              <a:rPr lang="hr-HR" dirty="0" err="1" smtClean="0"/>
              <a:t>pandemiji</a:t>
            </a:r>
            <a:r>
              <a:rPr lang="hr-HR" dirty="0" smtClean="0"/>
              <a:t> korona virusa</a:t>
            </a:r>
          </a:p>
          <a:p>
            <a:r>
              <a:rPr lang="hr-HR" dirty="0" smtClean="0"/>
              <a:t>Simptomi se razvijaju 2-14 dana nakon zaraze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75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ovi coronavirus i bolest koju uzrokuje COVID-19 | Prevencija ..."/>
          <p:cNvPicPr>
            <a:picLocks noChangeAspect="1" noChangeArrowheads="1"/>
          </p:cNvPicPr>
          <p:nvPr/>
        </p:nvPicPr>
        <p:blipFill>
          <a:blip r:embed="rId2" cstate="print"/>
          <a:srcRect t="5933" r="24200" b="15043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53979" y="1491915"/>
            <a:ext cx="10651957" cy="37057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hr-HR" dirty="0" smtClean="0"/>
              <a:t>Virus je uzrokovao potpunu promjenu naših životnih navika</a:t>
            </a:r>
          </a:p>
          <a:p>
            <a:r>
              <a:rPr lang="hr-HR" dirty="0" smtClean="0"/>
              <a:t>Zabranjena su okupljanja, zatvorene su škole, ograničen je rad trgovina…</a:t>
            </a:r>
          </a:p>
          <a:p>
            <a:r>
              <a:rPr lang="hr-HR" dirty="0" smtClean="0"/>
              <a:t>Sigurno imaš brojne dileme kako se ponašati, kako se nositi u ovakvoj situaciji i ponašati prema drugima…?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8411" y="1455989"/>
            <a:ext cx="10515600" cy="1325563"/>
          </a:xfrm>
        </p:spPr>
        <p:txBody>
          <a:bodyPr/>
          <a:lstStyle/>
          <a:p>
            <a:r>
              <a:rPr lang="hr-HR" dirty="0" smtClean="0"/>
              <a:t>Promjena svakodnevnice….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11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ovi coronavirus i bolest koju uzrokuje COVID-19 | Prevencija ..."/>
          <p:cNvPicPr>
            <a:picLocks noChangeAspect="1" noChangeArrowheads="1"/>
          </p:cNvPicPr>
          <p:nvPr/>
        </p:nvPicPr>
        <p:blipFill>
          <a:blip r:embed="rId2" cstate="print"/>
          <a:srcRect t="5933" r="24200" b="15043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9811" y="1652337"/>
            <a:ext cx="10587788" cy="3352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0073" y="2683125"/>
            <a:ext cx="10515600" cy="2001170"/>
          </a:xfrm>
        </p:spPr>
        <p:txBody>
          <a:bodyPr/>
          <a:lstStyle/>
          <a:p>
            <a:r>
              <a:rPr lang="hr-HR" dirty="0" smtClean="0"/>
              <a:t>Stožeri se sastoje od stručnjaka koji brinu o zdravlju i sigurnosti građana </a:t>
            </a:r>
            <a:endParaRPr lang="hr-HR" dirty="0"/>
          </a:p>
          <a:p>
            <a:r>
              <a:rPr lang="hr-HR" dirty="0" smtClean="0"/>
              <a:t>Cilj njihovog djelovanja je sprječavanje i umanjivanje širenje virusa</a:t>
            </a:r>
            <a:endParaRPr lang="hr-HR" dirty="0"/>
          </a:p>
          <a:p>
            <a:r>
              <a:rPr lang="hr-HR" dirty="0" smtClean="0"/>
              <a:t>Bitno je slušati upute Stožera i da ostanemo odgovorni u ovoj situaciji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0284" y="1455988"/>
            <a:ext cx="10515600" cy="1325563"/>
          </a:xfrm>
        </p:spPr>
        <p:txBody>
          <a:bodyPr/>
          <a:lstStyle/>
          <a:p>
            <a:r>
              <a:rPr lang="hr-HR" dirty="0" smtClean="0"/>
              <a:t>Nacionalni i lokalni stožeri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55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ovi coronavirus i bolest koju uzrokuje COVID-19 | Prevencija ..."/>
          <p:cNvPicPr>
            <a:picLocks noChangeAspect="1" noChangeArrowheads="1"/>
          </p:cNvPicPr>
          <p:nvPr/>
        </p:nvPicPr>
        <p:blipFill>
          <a:blip r:embed="rId2" cstate="print"/>
          <a:srcRect t="5933" r="24200" b="15043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1895" y="1395664"/>
            <a:ext cx="10363200" cy="39142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67231"/>
            <a:ext cx="10515600" cy="1325563"/>
          </a:xfrm>
        </p:spPr>
        <p:txBody>
          <a:bodyPr/>
          <a:lstStyle/>
          <a:p>
            <a:r>
              <a:rPr lang="hr-HR" dirty="0" smtClean="0"/>
              <a:t>Kako se sada ponašati?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298114"/>
            <a:ext cx="10515600" cy="4351338"/>
          </a:xfrm>
        </p:spPr>
        <p:txBody>
          <a:bodyPr/>
          <a:lstStyle/>
          <a:p>
            <a:r>
              <a:rPr lang="hr-HR" dirty="0" smtClean="0"/>
              <a:t>Izbjegavaj druženja s većim grupama ljudi</a:t>
            </a:r>
          </a:p>
          <a:p>
            <a:r>
              <a:rPr lang="hr-HR" dirty="0" smtClean="0"/>
              <a:t>Poštuj razmak i udaljenost</a:t>
            </a:r>
          </a:p>
          <a:p>
            <a:r>
              <a:rPr lang="hr-HR" dirty="0" smtClean="0"/>
              <a:t>Brini se o higijeni</a:t>
            </a:r>
          </a:p>
          <a:p>
            <a:r>
              <a:rPr lang="hr-HR" dirty="0" smtClean="0"/>
              <a:t>Budi fizički aktivan</a:t>
            </a:r>
          </a:p>
          <a:p>
            <a:r>
              <a:rPr lang="hr-HR" dirty="0" smtClean="0"/>
              <a:t>Informiraj se o aktualnom stanju iz pouzdanih izvora-prati službene stranice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36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inistarstvo zdravstva Republike Hrvatske - Koronavirus i mjere ..."/>
          <p:cNvPicPr>
            <a:picLocks noChangeAspect="1" noChangeArrowheads="1"/>
          </p:cNvPicPr>
          <p:nvPr/>
        </p:nvPicPr>
        <p:blipFill>
          <a:blip r:embed="rId2" cstate="print"/>
          <a:srcRect t="67316"/>
          <a:stretch>
            <a:fillRect/>
          </a:stretch>
        </p:blipFill>
        <p:spPr bwMode="auto">
          <a:xfrm>
            <a:off x="2224969" y="340481"/>
            <a:ext cx="7280998" cy="59492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501" y="6296162"/>
            <a:ext cx="527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Preuzeto: Republika Hrvatska, Ministarstvo zdravstva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20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ovi coronavirus i bolest koju uzrokuje COVID-19 | Prevencija ..."/>
          <p:cNvPicPr>
            <a:picLocks noChangeAspect="1" noChangeArrowheads="1"/>
          </p:cNvPicPr>
          <p:nvPr/>
        </p:nvPicPr>
        <p:blipFill>
          <a:blip r:embed="rId2" cstate="print"/>
          <a:srcRect t="5933" r="24200" b="15043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9810" y="561475"/>
            <a:ext cx="10539663" cy="56789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osjećaš?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dirty="0" smtClean="0"/>
              <a:t>Osjećaš li strah, strepnju za budućnost, zabrinut si za svoje bližnje...?</a:t>
            </a:r>
          </a:p>
          <a:p>
            <a:pPr>
              <a:buFont typeface="Wingdings" pitchFamily="2" charset="2"/>
              <a:buChar char="q"/>
            </a:pPr>
            <a:endParaRPr lang="hr-HR" dirty="0"/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Razgovaraj o svojim osjećajima s obitelji i prijateljima.</a:t>
            </a:r>
          </a:p>
          <a:p>
            <a:pPr>
              <a:buFont typeface="Wingdings" pitchFamily="2" charset="2"/>
              <a:buChar char="q"/>
            </a:pPr>
            <a:endParaRPr lang="hr-HR" dirty="0"/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Pokušaj </a:t>
            </a:r>
            <a:r>
              <a:rPr lang="hr-HR" dirty="0" err="1" smtClean="0"/>
              <a:t>razumijeti</a:t>
            </a:r>
            <a:r>
              <a:rPr lang="hr-HR" dirty="0" smtClean="0"/>
              <a:t> </a:t>
            </a:r>
            <a:r>
              <a:rPr lang="hr-HR" dirty="0" smtClean="0"/>
              <a:t>osjećaje drugih ljudi. Svatko drukčije doživljava </a:t>
            </a:r>
            <a:r>
              <a:rPr lang="hr-HR" dirty="0" smtClean="0"/>
              <a:t>i </a:t>
            </a:r>
            <a:r>
              <a:rPr lang="hr-HR" dirty="0" smtClean="0"/>
              <a:t>nosi se </a:t>
            </a:r>
            <a:r>
              <a:rPr lang="hr-HR" dirty="0" smtClean="0"/>
              <a:t>s </a:t>
            </a:r>
            <a:r>
              <a:rPr lang="hr-HR" dirty="0" smtClean="0"/>
              <a:t>ovom situacijom.</a:t>
            </a:r>
          </a:p>
          <a:p>
            <a:pPr>
              <a:buFont typeface="Wingdings" pitchFamily="2" charset="2"/>
              <a:buChar char="q"/>
            </a:pPr>
            <a:endParaRPr lang="hr-HR" dirty="0"/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Iskoristi ovo vrijeme za nešto novo-pronađi vlastiti hobi za slobodno vrijeme.</a:t>
            </a:r>
            <a:endParaRPr lang="hr-HR" dirty="0"/>
          </a:p>
        </p:txBody>
      </p:sp>
      <p:pic>
        <p:nvPicPr>
          <p:cNvPr id="4098" name="Picture 2" descr="Sigurnost - Superius id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3587" y="786062"/>
            <a:ext cx="1030438" cy="978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2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Što je stigma? Stigmatizacija u psihijatriji"/>
          <p:cNvPicPr>
            <a:picLocks noChangeAspect="1" noChangeArrowheads="1"/>
          </p:cNvPicPr>
          <p:nvPr/>
        </p:nvPicPr>
        <p:blipFill>
          <a:blip r:embed="rId2" cstate="print"/>
          <a:srcRect l="78035" t="15328"/>
          <a:stretch>
            <a:fillRect/>
          </a:stretch>
        </p:blipFill>
        <p:spPr bwMode="auto">
          <a:xfrm>
            <a:off x="0" y="218211"/>
            <a:ext cx="2502569" cy="6639789"/>
          </a:xfrm>
          <a:prstGeom prst="rect">
            <a:avLst/>
          </a:prstGeom>
          <a:noFill/>
        </p:spPr>
      </p:pic>
      <p:pic>
        <p:nvPicPr>
          <p:cNvPr id="8" name="Picture 4" descr="Što je stigma? Stigmatizacija u psihijatriji"/>
          <p:cNvPicPr>
            <a:picLocks noChangeAspect="1" noChangeArrowheads="1"/>
          </p:cNvPicPr>
          <p:nvPr/>
        </p:nvPicPr>
        <p:blipFill>
          <a:blip r:embed="rId2" cstate="print"/>
          <a:srcRect l="78035" t="15328"/>
          <a:stretch>
            <a:fillRect/>
          </a:stretch>
        </p:blipFill>
        <p:spPr bwMode="auto">
          <a:xfrm>
            <a:off x="1732547" y="218211"/>
            <a:ext cx="2502569" cy="6639789"/>
          </a:xfrm>
          <a:prstGeom prst="rect">
            <a:avLst/>
          </a:prstGeom>
          <a:noFill/>
        </p:spPr>
      </p:pic>
      <p:pic>
        <p:nvPicPr>
          <p:cNvPr id="3076" name="Picture 4" descr="Što je stigma? Stigmatizacija u psihijatriji"/>
          <p:cNvPicPr>
            <a:picLocks noChangeAspect="1" noChangeArrowheads="1"/>
          </p:cNvPicPr>
          <p:nvPr/>
        </p:nvPicPr>
        <p:blipFill>
          <a:blip r:embed="rId2" cstate="print"/>
          <a:srcRect l="1441" t="15328" r="22387"/>
          <a:stretch>
            <a:fillRect/>
          </a:stretch>
        </p:blipFill>
        <p:spPr bwMode="auto">
          <a:xfrm>
            <a:off x="3513221" y="1"/>
            <a:ext cx="867877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55032" y="1363581"/>
            <a:ext cx="8309810" cy="2566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23211" y="1443790"/>
            <a:ext cx="8321842" cy="3176336"/>
          </a:xfrm>
        </p:spPr>
        <p:txBody>
          <a:bodyPr>
            <a:normAutofit/>
          </a:bodyPr>
          <a:lstStyle/>
          <a:p>
            <a:r>
              <a:rPr lang="hr-HR" dirty="0"/>
              <a:t>Svjedoci smo svakodnevnog „upiranja prstom“ u pojedince ili skupine zbog njihove različitosti bilo u tjelesnom, mentalnom i vjerskom </a:t>
            </a:r>
            <a:r>
              <a:rPr lang="hr-HR" dirty="0" smtClean="0"/>
              <a:t>smislu,ali </a:t>
            </a:r>
            <a:r>
              <a:rPr lang="hr-HR" dirty="0"/>
              <a:t>i zbog drugačijih stavova i životne orijentacije i </a:t>
            </a:r>
            <a:r>
              <a:rPr lang="hr-HR" dirty="0" smtClean="0"/>
              <a:t>stila </a:t>
            </a:r>
            <a:r>
              <a:rPr lang="hr-HR" sz="1600" dirty="0" smtClean="0"/>
              <a:t>(preuzeto sa </a:t>
            </a:r>
            <a:r>
              <a:rPr lang="hr-HR" sz="1600" dirty="0" smtClean="0">
                <a:hlinkClick r:id="rId3"/>
              </a:rPr>
              <a:t>https://www.nzjz-split.hr/index.php/2-uncategorised/399-empatija-cjepivo</a:t>
            </a:r>
            <a:r>
              <a:rPr lang="hr-HR" sz="1600" dirty="0" smtClean="0"/>
              <a:t>)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2315" y="0"/>
            <a:ext cx="10515600" cy="1325563"/>
          </a:xfrm>
        </p:spPr>
        <p:txBody>
          <a:bodyPr/>
          <a:lstStyle/>
          <a:p>
            <a:r>
              <a:rPr lang="hr-HR" dirty="0" smtClean="0"/>
              <a:t>Stigmatizacija oboljelih od virusa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99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433</Words>
  <Application>Microsoft Office PowerPoint</Application>
  <PresentationFormat>Široki zaslon</PresentationFormat>
  <Paragraphs>49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sustava Office</vt:lpstr>
      <vt:lpstr>Koronavirus-kako sačuvati fizičko i mentalno zdravlje u borbi protiv virusa</vt:lpstr>
      <vt:lpstr>Što je koronavirus?</vt:lpstr>
      <vt:lpstr>PowerPoint prezentacija</vt:lpstr>
      <vt:lpstr>Promjena svakodnevnice….</vt:lpstr>
      <vt:lpstr>Nacionalni i lokalni stožeri</vt:lpstr>
      <vt:lpstr>Kako se sada ponašati?</vt:lpstr>
      <vt:lpstr>PowerPoint prezentacija</vt:lpstr>
      <vt:lpstr>Kako se osjećaš?</vt:lpstr>
      <vt:lpstr>Stigmatizacija oboljelih od virusa</vt:lpstr>
      <vt:lpstr>Stigmatizacija oboljelih od virusa</vt:lpstr>
      <vt:lpstr>Zapamti!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Koronavirus-kako sačuvati fizičko i mentalno zdravlje u borbi protiv virusa</dc:title>
  <dc:creator>OSSupetar</dc:creator>
  <cp:lastModifiedBy>OSSupetar</cp:lastModifiedBy>
  <cp:revision>17</cp:revision>
  <dcterms:created xsi:type="dcterms:W3CDTF">2020-05-10T09:13:29Z</dcterms:created>
  <dcterms:modified xsi:type="dcterms:W3CDTF">2020-05-11T07:41:27Z</dcterms:modified>
</cp:coreProperties>
</file>