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1"/>
  </p:sldMasterIdLst>
  <p:notesMasterIdLst>
    <p:notesMasterId r:id="rId45"/>
  </p:notesMasterIdLst>
  <p:sldIdLst>
    <p:sldId id="256" r:id="rId2"/>
    <p:sldId id="257" r:id="rId3"/>
    <p:sldId id="302" r:id="rId4"/>
    <p:sldId id="30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76" r:id="rId23"/>
    <p:sldId id="277" r:id="rId24"/>
    <p:sldId id="286" r:id="rId25"/>
    <p:sldId id="301" r:id="rId26"/>
    <p:sldId id="298" r:id="rId27"/>
    <p:sldId id="281" r:id="rId28"/>
    <p:sldId id="299" r:id="rId29"/>
    <p:sldId id="285" r:id="rId30"/>
    <p:sldId id="300" r:id="rId31"/>
    <p:sldId id="289" r:id="rId32"/>
    <p:sldId id="287" r:id="rId33"/>
    <p:sldId id="291" r:id="rId34"/>
    <p:sldId id="292" r:id="rId35"/>
    <p:sldId id="293" r:id="rId36"/>
    <p:sldId id="294" r:id="rId37"/>
    <p:sldId id="297" r:id="rId38"/>
    <p:sldId id="304" r:id="rId39"/>
    <p:sldId id="305" r:id="rId40"/>
    <p:sldId id="306" r:id="rId41"/>
    <p:sldId id="307" r:id="rId42"/>
    <p:sldId id="308" r:id="rId43"/>
    <p:sldId id="310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91DEA-9DD2-44B1-AEEE-787FB682DCBD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DD4AF-14FD-4406-9507-BD25D3955F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833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32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83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16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95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16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855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157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97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4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954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42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7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pisi.hr/print.php?id=13544" TargetMode="External"/><Relationship Id="rId2" Type="http://schemas.openxmlformats.org/officeDocument/2006/relationships/hyperlink" Target="https://www.zakon.hr/z/317/Zakon-o-odgoju-i-obrazovanju-u-osnovnoj-i-srednjoj-%C5%A1kol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arodne-novine.nn.hr/clanci/sluzbeni/2022_03_39_482.html" TargetMode="External"/><Relationship Id="rId4" Type="http://schemas.openxmlformats.org/officeDocument/2006/relationships/hyperlink" Target="https://www.upisi.hr/docs/pravilnik_o_elementima_i_kriterijima_final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nias.gov.hr/Content/Documents/NIAS_Korisnicka_uputa.pd(https:/nias.gov.hr/)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rednje.e-upisi.h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dirty="0"/>
              <a:t>UPIS UČENIKA U SREDNJE ŠKOLE  </a:t>
            </a:r>
            <a:br>
              <a:rPr lang="pl-PL" dirty="0"/>
            </a:br>
            <a:r>
              <a:rPr lang="pl-PL" dirty="0"/>
              <a:t>2025.-26.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897007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Tanja </a:t>
            </a:r>
            <a:r>
              <a:rPr lang="hr-HR" dirty="0" err="1"/>
              <a:t>Martinić</a:t>
            </a:r>
            <a:r>
              <a:rPr lang="hr-HR" dirty="0"/>
              <a:t>, pedagoginja</a:t>
            </a:r>
          </a:p>
          <a:p>
            <a:pPr algn="ctr"/>
            <a:endParaRPr lang="hr-HR" dirty="0"/>
          </a:p>
          <a:p>
            <a:pPr algn="ctr"/>
            <a:r>
              <a:rPr lang="hr-HR" dirty="0"/>
              <a:t>OŠ Supetar,</a:t>
            </a:r>
          </a:p>
          <a:p>
            <a:pPr algn="ctr"/>
            <a:r>
              <a:rPr lang="hr-HR" dirty="0"/>
              <a:t>27. svibnja 2025. </a:t>
            </a:r>
          </a:p>
        </p:txBody>
      </p:sp>
    </p:spTree>
    <p:extLst>
      <p:ext uri="{BB962C8B-B14F-4D97-AF65-F5344CB8AC3E}">
        <p14:creationId xmlns:p14="http://schemas.microsoft.com/office/powerpoint/2010/main" val="272007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Elementi i kriteriji za upis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Zajednički</a:t>
            </a:r>
          </a:p>
          <a:p>
            <a:endParaRPr lang="hr-HR" dirty="0"/>
          </a:p>
          <a:p>
            <a:r>
              <a:rPr lang="hr-HR" dirty="0"/>
              <a:t>Dodatni</a:t>
            </a:r>
          </a:p>
          <a:p>
            <a:endParaRPr lang="hr-HR" dirty="0"/>
          </a:p>
          <a:p>
            <a:r>
              <a:rPr lang="hr-HR" dirty="0"/>
              <a:t>Posebni</a:t>
            </a:r>
          </a:p>
        </p:txBody>
      </p:sp>
    </p:spTree>
    <p:extLst>
      <p:ext uri="{BB962C8B-B14F-4D97-AF65-F5344CB8AC3E}">
        <p14:creationId xmlns:p14="http://schemas.microsoft.com/office/powerpoint/2010/main" val="6625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Zajednički elementi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prosjeci svih zaključnih ocjena svih nastavnih predmeta na dvije decimale u posljednja četiri razreda osnovnog obrazovanja- maksimalno 20 bodova</a:t>
            </a:r>
          </a:p>
          <a:p>
            <a:r>
              <a:rPr lang="hr-HR" dirty="0"/>
              <a:t>Za trogodišnje škole, obrtna zanimanja i sve četverogodišnje: zaključne ocjene u posljednja dva razreda osnovnog obrazovanja iz nastavnih predmeta Hrvatski jezik, Matematika i prvi strani jezik;-maksimalno 30 bodova</a:t>
            </a:r>
          </a:p>
          <a:p>
            <a:r>
              <a:rPr lang="hr-HR" dirty="0"/>
              <a:t>Za gimnazije i četverogodišnje škole: 3 nastavna  predmeta važna za nastavak obrazovanja u pojedinim vrstama obrazovnih programa (2 određuje MZOM, a jedan Škola)- maksimalno- 30 bodova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39299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Google Shape;455;p20"/>
          <p:cNvPicPr preferRelativeResize="0"/>
          <p:nvPr/>
        </p:nvPicPr>
        <p:blipFill rotWithShape="1">
          <a:blip r:embed="rId2">
            <a:alphaModFix/>
          </a:blip>
          <a:srcRect t="1951"/>
          <a:stretch/>
        </p:blipFill>
        <p:spPr>
          <a:xfrm>
            <a:off x="0" y="0"/>
            <a:ext cx="12397151" cy="7120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118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DODATNI ELEMENTI VREDNOVANJA: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SPOSOBNOSTI I DAROVITOSTI UČENIKA </a:t>
            </a:r>
            <a:r>
              <a:rPr lang="hr-HR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</a:p>
          <a:p>
            <a:endParaRPr lang="hr-HR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hr-HR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provjere vještine i sposobnosti</a:t>
            </a:r>
          </a:p>
          <a:p>
            <a:endParaRPr lang="hr-HR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r>
              <a:rPr lang="hr-HR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natjecanja u znanju i školskih sportskih društava</a:t>
            </a:r>
          </a:p>
        </p:txBody>
      </p:sp>
    </p:spTree>
    <p:extLst>
      <p:ext uri="{BB962C8B-B14F-4D97-AF65-F5344CB8AC3E}">
        <p14:creationId xmlns:p14="http://schemas.microsoft.com/office/powerpoint/2010/main" val="188648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Provođenje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dodatnih</a:t>
            </a:r>
            <a:r>
              <a:rPr lang="hr-HR" b="1" dirty="0" smtClean="0">
                <a:solidFill>
                  <a:schemeClr val="tx1"/>
                </a:solidFill>
              </a:rPr>
              <a:t> provjera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71600" y="2294313"/>
            <a:ext cx="9601200" cy="3581400"/>
          </a:xfrm>
        </p:spPr>
        <p:txBody>
          <a:bodyPr>
            <a:normAutofit/>
          </a:bodyPr>
          <a:lstStyle/>
          <a:p>
            <a:pPr lvl="0">
              <a:spcBef>
                <a:spcPts val="360"/>
              </a:spcBef>
              <a:buFontTx/>
              <a:buChar char="-"/>
            </a:pPr>
            <a:r>
              <a:rPr lang="hr-HR" b="1" dirty="0" smtClean="0"/>
              <a:t>Programi </a:t>
            </a:r>
            <a:r>
              <a:rPr lang="hr-HR" b="1" dirty="0"/>
              <a:t>likovne umjetnosti i </a:t>
            </a:r>
            <a:r>
              <a:rPr lang="hr-HR" b="1" dirty="0" smtClean="0"/>
              <a:t>dizajna</a:t>
            </a:r>
          </a:p>
          <a:p>
            <a:pPr lvl="0">
              <a:spcBef>
                <a:spcPts val="360"/>
              </a:spcBef>
              <a:buFontTx/>
              <a:buChar char="-"/>
            </a:pPr>
            <a:r>
              <a:rPr lang="hr-HR" b="1" dirty="0"/>
              <a:t>P</a:t>
            </a:r>
            <a:r>
              <a:rPr lang="hr-HR" b="1" dirty="0" smtClean="0"/>
              <a:t>rogrami </a:t>
            </a:r>
            <a:r>
              <a:rPr lang="hr-HR" b="1" dirty="0"/>
              <a:t>glazbene </a:t>
            </a:r>
            <a:r>
              <a:rPr lang="hr-HR" b="1" dirty="0" smtClean="0"/>
              <a:t>umjetnosti</a:t>
            </a:r>
          </a:p>
          <a:p>
            <a:pPr lvl="0">
              <a:spcBef>
                <a:spcPts val="360"/>
              </a:spcBef>
              <a:buFontTx/>
              <a:buChar char="-"/>
            </a:pPr>
            <a:r>
              <a:rPr lang="hr-HR" b="1" dirty="0"/>
              <a:t>P</a:t>
            </a:r>
            <a:r>
              <a:rPr lang="hr-HR" b="1" dirty="0" smtClean="0"/>
              <a:t>rogrami </a:t>
            </a:r>
            <a:r>
              <a:rPr lang="hr-HR" b="1" dirty="0"/>
              <a:t>plesne umjetnosti</a:t>
            </a:r>
            <a:endParaRPr lang="en-US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415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NATJECANJA IZ ZNANJA - </a:t>
            </a:r>
            <a:r>
              <a:rPr lang="en-US" dirty="0" err="1">
                <a:solidFill>
                  <a:schemeClr val="tx1"/>
                </a:solidFill>
              </a:rPr>
              <a:t>vrednovan</a:t>
            </a:r>
            <a:r>
              <a:rPr lang="en-US" dirty="0" err="1"/>
              <a:t>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60045" algn="ctr">
              <a:lnSpc>
                <a:spcPct val="100000"/>
              </a:lnSpc>
              <a:spcBef>
                <a:spcPts val="360"/>
              </a:spcBef>
              <a:buSzPts val="2070"/>
              <a:buChar char="•"/>
            </a:pPr>
            <a:r>
              <a:rPr lang="en-US" b="1" dirty="0" err="1">
                <a:solidFill>
                  <a:schemeClr val="tx1"/>
                </a:solidFill>
              </a:rPr>
              <a:t>Pravo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izravan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upis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ili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dodatne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bodove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ostvaruju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kandidati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osnovi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rezultata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postigli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na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 marL="457200" lvl="0" algn="ctr">
              <a:lnSpc>
                <a:spcPct val="100000"/>
              </a:lnSpc>
              <a:spcBef>
                <a:spcPts val="360"/>
              </a:spcBef>
              <a:buSzPts val="2070"/>
              <a:buNone/>
            </a:pPr>
            <a:endParaRPr lang="en-US" dirty="0"/>
          </a:p>
          <a:p>
            <a:pPr marL="457200" lvl="0" indent="-360045">
              <a:lnSpc>
                <a:spcPct val="100000"/>
              </a:lnSpc>
              <a:spcBef>
                <a:spcPts val="360"/>
              </a:spcBef>
              <a:buSzPts val="2070"/>
              <a:buChar char="•"/>
            </a:pPr>
            <a:r>
              <a:rPr lang="en-US" sz="2000" dirty="0" err="1"/>
              <a:t>natjecanjima</a:t>
            </a:r>
            <a:r>
              <a:rPr lang="en-US" sz="2000" dirty="0"/>
              <a:t> u </a:t>
            </a:r>
            <a:r>
              <a:rPr lang="en-US" sz="2000" dirty="0" err="1"/>
              <a:t>znanju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nastavnih</a:t>
            </a:r>
            <a:r>
              <a:rPr lang="en-US" sz="2000" dirty="0"/>
              <a:t> </a:t>
            </a:r>
            <a:r>
              <a:rPr lang="en-US" sz="2000" dirty="0" err="1"/>
              <a:t>predmeta</a:t>
            </a:r>
            <a:r>
              <a:rPr lang="en-US" sz="2000" dirty="0"/>
              <a:t>: </a:t>
            </a:r>
            <a:r>
              <a:rPr lang="en-US" sz="2000" dirty="0" err="1"/>
              <a:t>Hrvatskoga</a:t>
            </a:r>
            <a:r>
              <a:rPr lang="en-US" sz="2000" dirty="0"/>
              <a:t> </a:t>
            </a:r>
            <a:r>
              <a:rPr lang="en-US" sz="2000" dirty="0" err="1"/>
              <a:t>jezika</a:t>
            </a:r>
            <a:r>
              <a:rPr lang="en-US" sz="2000" dirty="0"/>
              <a:t>, </a:t>
            </a:r>
            <a:r>
              <a:rPr lang="en-US" sz="2000" dirty="0" err="1"/>
              <a:t>Matematike</a:t>
            </a:r>
            <a:r>
              <a:rPr lang="en-US" sz="2000" dirty="0"/>
              <a:t>, </a:t>
            </a:r>
            <a:r>
              <a:rPr lang="en-US" sz="2000" dirty="0" err="1"/>
              <a:t>prvoga</a:t>
            </a:r>
            <a:r>
              <a:rPr lang="en-US" sz="2000" dirty="0"/>
              <a:t> </a:t>
            </a:r>
            <a:r>
              <a:rPr lang="en-US" sz="2000" dirty="0" err="1"/>
              <a:t>stranog</a:t>
            </a:r>
            <a:r>
              <a:rPr lang="en-US" sz="2000" dirty="0"/>
              <a:t> </a:t>
            </a:r>
            <a:r>
              <a:rPr lang="en-US" sz="2000" dirty="0" err="1"/>
              <a:t>jezika</a:t>
            </a:r>
            <a:endParaRPr lang="en-US" dirty="0"/>
          </a:p>
          <a:p>
            <a:pPr marL="97155" lvl="0" indent="0">
              <a:lnSpc>
                <a:spcPct val="100000"/>
              </a:lnSpc>
              <a:spcBef>
                <a:spcPts val="360"/>
              </a:spcBef>
              <a:buSzPts val="2070"/>
              <a:buNone/>
            </a:pPr>
            <a:endParaRPr lang="en-US" sz="2000" dirty="0"/>
          </a:p>
          <a:p>
            <a:pPr marL="457200" lvl="0" indent="-360045">
              <a:lnSpc>
                <a:spcPct val="100000"/>
              </a:lnSpc>
              <a:spcBef>
                <a:spcPts val="360"/>
              </a:spcBef>
              <a:buSzPts val="2070"/>
              <a:buChar char="•"/>
            </a:pPr>
            <a:r>
              <a:rPr lang="en-US" sz="2000" dirty="0" err="1"/>
              <a:t>natjecanjima</a:t>
            </a:r>
            <a:r>
              <a:rPr lang="en-US" sz="2000" dirty="0"/>
              <a:t> u </a:t>
            </a:r>
            <a:r>
              <a:rPr lang="en-US" sz="2000" dirty="0" err="1"/>
              <a:t>znanju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dvaju</a:t>
            </a:r>
            <a:r>
              <a:rPr lang="en-US" sz="2000" dirty="0"/>
              <a:t> </a:t>
            </a:r>
            <a:r>
              <a:rPr lang="en-US" sz="2000" dirty="0" err="1"/>
              <a:t>nastavnih</a:t>
            </a:r>
            <a:r>
              <a:rPr lang="en-US" sz="2000" dirty="0"/>
              <a:t> </a:t>
            </a:r>
            <a:r>
              <a:rPr lang="en-US" sz="2000" dirty="0" err="1"/>
              <a:t>predmeta</a:t>
            </a:r>
            <a:r>
              <a:rPr lang="en-US" sz="2000" dirty="0"/>
              <a:t> </a:t>
            </a:r>
            <a:r>
              <a:rPr lang="en-US" sz="2000" dirty="0" err="1"/>
              <a:t>posebno</a:t>
            </a:r>
            <a:r>
              <a:rPr lang="en-US" sz="2000" dirty="0"/>
              <a:t> </a:t>
            </a:r>
            <a:r>
              <a:rPr lang="en-US" sz="2000" dirty="0" err="1"/>
              <a:t>značajnih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upis</a:t>
            </a:r>
            <a:r>
              <a:rPr lang="en-US" sz="2000" dirty="0"/>
              <a:t> u </a:t>
            </a:r>
            <a:r>
              <a:rPr lang="en-US" sz="2000" dirty="0" err="1"/>
              <a:t>skladu</a:t>
            </a:r>
            <a:r>
              <a:rPr lang="en-US" sz="2000" dirty="0"/>
              <a:t> s </a:t>
            </a:r>
            <a:r>
              <a:rPr lang="en-US" sz="2000" dirty="0" err="1"/>
              <a:t>Popisom</a:t>
            </a:r>
            <a:r>
              <a:rPr lang="en-US" sz="2000" dirty="0"/>
              <a:t> </a:t>
            </a:r>
            <a:r>
              <a:rPr lang="en-US" sz="2000" dirty="0" err="1"/>
              <a:t>predmeta</a:t>
            </a:r>
            <a:r>
              <a:rPr lang="en-US" sz="2000" dirty="0"/>
              <a:t> </a:t>
            </a:r>
            <a:r>
              <a:rPr lang="en-US" sz="2000" dirty="0" err="1"/>
              <a:t>posebno</a:t>
            </a:r>
            <a:r>
              <a:rPr lang="en-US" sz="2000" dirty="0"/>
              <a:t> </a:t>
            </a:r>
            <a:r>
              <a:rPr lang="en-US" sz="2000" dirty="0" err="1"/>
              <a:t>važnih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upis</a:t>
            </a:r>
            <a:r>
              <a:rPr lang="en-US" sz="2000" dirty="0"/>
              <a:t>;</a:t>
            </a:r>
            <a:endParaRPr lang="en-US" dirty="0"/>
          </a:p>
          <a:p>
            <a:pPr marL="457200" lvl="0">
              <a:lnSpc>
                <a:spcPct val="100000"/>
              </a:lnSpc>
              <a:spcBef>
                <a:spcPts val="360"/>
              </a:spcBef>
              <a:buSzPts val="2070"/>
              <a:buNone/>
            </a:pPr>
            <a:endParaRPr lang="en-US" sz="2000" dirty="0"/>
          </a:p>
          <a:p>
            <a:pPr marL="457200" lvl="0" indent="-360045">
              <a:lnSpc>
                <a:spcPct val="100000"/>
              </a:lnSpc>
              <a:spcBef>
                <a:spcPts val="360"/>
              </a:spcBef>
              <a:buSzPts val="2070"/>
              <a:buChar char="•"/>
            </a:pPr>
            <a:r>
              <a:rPr lang="en-US" sz="2000" dirty="0" err="1"/>
              <a:t>natjecanju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znanja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samostalno</a:t>
            </a:r>
            <a:r>
              <a:rPr lang="en-US" sz="2000" dirty="0"/>
              <a:t> </a:t>
            </a:r>
            <a:r>
              <a:rPr lang="en-US" sz="2000" dirty="0" err="1"/>
              <a:t>određuje</a:t>
            </a:r>
            <a:r>
              <a:rPr lang="en-US" sz="2000" dirty="0"/>
              <a:t> </a:t>
            </a:r>
            <a:r>
              <a:rPr lang="en-US" sz="2000" dirty="0" err="1"/>
              <a:t>srednja</a:t>
            </a:r>
            <a:r>
              <a:rPr lang="en-US" sz="2000" dirty="0"/>
              <a:t> </a:t>
            </a:r>
            <a:r>
              <a:rPr lang="en-US" sz="2000" dirty="0" err="1"/>
              <a:t>škola</a:t>
            </a:r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6405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Google Shape;589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255" y="490194"/>
            <a:ext cx="12183153" cy="5872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12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061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Vrednovanje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rezultata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kandidata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postignutih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err="1">
                <a:solidFill>
                  <a:schemeClr val="tx1"/>
                </a:solidFill>
              </a:rPr>
              <a:t>sportskim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natjecanjima</a:t>
            </a: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hr-HR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r-HR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posljednja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četiri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razreda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osnovnog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obrazovanja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natjecanjima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školskih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sportskih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društava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lang="hr-HR" sz="2400" dirty="0"/>
          </a:p>
        </p:txBody>
      </p:sp>
      <p:pic>
        <p:nvPicPr>
          <p:cNvPr id="4" name="Google Shape;574;p72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tretch/>
        </p:blipFill>
        <p:spPr>
          <a:xfrm>
            <a:off x="1450975" y="2826327"/>
            <a:ext cx="9604375" cy="2368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8321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POSEBNI ELEMENTI VREDNOVANJA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Otežani uvjeti obrazovanja</a:t>
            </a:r>
          </a:p>
          <a:p>
            <a:endParaRPr lang="hr-HR" dirty="0"/>
          </a:p>
          <a:p>
            <a:r>
              <a:rPr lang="hr-HR" dirty="0"/>
              <a:t>Zdravstvene teškoće</a:t>
            </a:r>
          </a:p>
        </p:txBody>
      </p:sp>
    </p:spTree>
    <p:extLst>
      <p:ext uri="{BB962C8B-B14F-4D97-AF65-F5344CB8AC3E}">
        <p14:creationId xmlns:p14="http://schemas.microsoft.com/office/powerpoint/2010/main" val="2129308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Otežani uvjeti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Život uz jednog i /ili oba roditelja s dugotrajnom teškom bolesti (potvrda liječnika)</a:t>
            </a:r>
          </a:p>
          <a:p>
            <a:endParaRPr lang="hr-HR" dirty="0"/>
          </a:p>
          <a:p>
            <a:r>
              <a:rPr lang="hr-HR" dirty="0"/>
              <a:t>Život uz oba roditelja koji su dugotrajno nezaposleni (potvrda HZZZ)</a:t>
            </a:r>
          </a:p>
          <a:p>
            <a:endParaRPr lang="hr-HR" dirty="0"/>
          </a:p>
          <a:p>
            <a:r>
              <a:rPr lang="hr-HR" dirty="0"/>
              <a:t>Život uz samohranog roditelja (HZSR)</a:t>
            </a:r>
          </a:p>
          <a:p>
            <a:endParaRPr lang="hr-HR" dirty="0"/>
          </a:p>
          <a:p>
            <a:r>
              <a:rPr lang="hr-HR" dirty="0"/>
              <a:t>Život bez roditelja/skrbnika koji je preminuo (smrtni list</a:t>
            </a:r>
            <a:r>
              <a:rPr lang="hr-HR" dirty="0" smtClean="0"/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8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Zakonodavni okvir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pl-PL" sz="36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Zakon o odgoju i obrazovanju u OŠ i SŠ</a:t>
            </a:r>
          </a:p>
          <a:p>
            <a:pPr marL="0" lvl="0" indent="0" algn="ctr">
              <a:lnSpc>
                <a:spcPct val="90000"/>
              </a:lnSpc>
              <a:spcBef>
                <a:spcPts val="980"/>
              </a:spcBef>
              <a:buClr>
                <a:srgbClr val="000000"/>
              </a:buClr>
              <a:buSzPts val="1400"/>
              <a:buNone/>
            </a:pPr>
            <a:r>
              <a:rPr lang="pl-PL" i="1" u="sng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https://www.zakon.hr/z/317/Zakon-o-odgoju-i-obrazovanju-u-osnovnoj-i-srednjoj-%C5%A1koli</a:t>
            </a:r>
            <a:endParaRPr lang="pl-PL"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>
              <a:lnSpc>
                <a:spcPct val="90000"/>
              </a:lnSpc>
              <a:spcBef>
                <a:spcPts val="490"/>
              </a:spcBef>
              <a:buClr>
                <a:srgbClr val="000000"/>
              </a:buClr>
              <a:buSzPts val="2800"/>
              <a:buNone/>
            </a:pPr>
            <a:endParaRPr lang="pl-PL" sz="36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en-US" b="1" u="sng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Pravilnik</a:t>
            </a:r>
            <a:r>
              <a:rPr lang="en-US" b="1" u="sng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o </a:t>
            </a:r>
            <a:r>
              <a:rPr lang="en-US" b="1" u="sng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elementima</a:t>
            </a:r>
            <a:r>
              <a:rPr lang="en-US" b="1" u="sng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1" u="sng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 b="1" u="sng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1" u="sng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kriterijima</a:t>
            </a:r>
            <a:r>
              <a:rPr lang="en-US" b="1" u="sng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 </a:t>
            </a:r>
            <a:r>
              <a:rPr lang="en-US" b="1" u="sng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za</a:t>
            </a:r>
            <a:r>
              <a:rPr lang="en-US" b="1" u="sng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1" u="sng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izbor</a:t>
            </a:r>
            <a:r>
              <a:rPr lang="en-US" b="1" u="sng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1" u="sng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kandidata</a:t>
            </a:r>
            <a:r>
              <a:rPr lang="en-US" b="1" u="sng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1" u="sng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za</a:t>
            </a:r>
            <a:r>
              <a:rPr lang="en-US" b="1" u="sng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1" u="sng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upis</a:t>
            </a:r>
            <a:r>
              <a:rPr lang="en-US" b="1" u="sng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u 1.r. SŠ/ </a:t>
            </a:r>
            <a:r>
              <a:rPr lang="en-US" b="1" u="sng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dopuna</a:t>
            </a:r>
            <a:r>
              <a:rPr lang="en-US" b="1" u="sng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1" u="sng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pravilnika</a:t>
            </a:r>
            <a:r>
              <a:rPr lang="en-US" b="1" u="sng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ctr">
              <a:lnSpc>
                <a:spcPct val="90000"/>
              </a:lnSpc>
              <a:spcBef>
                <a:spcPts val="980"/>
              </a:spcBef>
              <a:buClr>
                <a:srgbClr val="000000"/>
              </a:buClr>
              <a:buSzPts val="1800"/>
              <a:buNone/>
            </a:pPr>
            <a:r>
              <a:rPr lang="en-US" sz="1400" b="1" u="sng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400"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ctr">
              <a:lnSpc>
                <a:spcPct val="90000"/>
              </a:lnSpc>
              <a:spcBef>
                <a:spcPts val="980"/>
              </a:spcBef>
              <a:buClr>
                <a:srgbClr val="000000"/>
              </a:buClr>
              <a:buSzPts val="1800"/>
              <a:buNone/>
            </a:pPr>
            <a:r>
              <a:rPr lang="en-US" sz="1400" u="sng" dirty="0" err="1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Pravilnik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o </a:t>
            </a:r>
            <a:r>
              <a:rPr lang="en-US" sz="1400" u="sng" dirty="0" err="1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izmjenama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u="sng" dirty="0" err="1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u="sng" dirty="0" err="1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dopunama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u="sng" dirty="0" err="1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Pravilnika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o </a:t>
            </a:r>
            <a:r>
              <a:rPr lang="en-US" sz="1400" u="sng" dirty="0" err="1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elementima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u="sng" dirty="0" err="1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u="sng" dirty="0" err="1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kriterijima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u="sng" dirty="0" err="1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za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u="sng" dirty="0" err="1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izbor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u="sng" dirty="0" err="1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kandidata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u="sng" dirty="0" err="1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za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u="sng" dirty="0" err="1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upis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u I. </a:t>
            </a:r>
            <a:r>
              <a:rPr lang="en-US" sz="1400" u="sng" dirty="0" err="1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razred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u="sng" dirty="0" err="1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srednje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u="sng" dirty="0" err="1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škole</a:t>
            </a:r>
            <a:endParaRPr lang="hr-HR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90000"/>
              </a:lnSpc>
              <a:spcBef>
                <a:spcPts val="980"/>
              </a:spcBef>
              <a:buClr>
                <a:srgbClr val="000000"/>
              </a:buClr>
              <a:buSzPts val="1800"/>
              <a:buNone/>
            </a:pPr>
            <a:endParaRPr lang="en-US" sz="1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r>
              <a:rPr lang="pl-PL" sz="2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Odluka o upisu kandidata u 1.r. SŠ za šk. god. 2025./2026.</a:t>
            </a:r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endParaRPr lang="pl-PL" sz="2400"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88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Mogućnosti sustava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hr-HR" dirty="0"/>
          </a:p>
          <a:p>
            <a:r>
              <a:rPr lang="hr-HR" dirty="0"/>
              <a:t>Učenik može odabrati jedan ili više uvjeta za koje misli da ispunjava i za njih može odabrati različite načine provjere  dokumentacije:</a:t>
            </a:r>
          </a:p>
          <a:p>
            <a:r>
              <a:rPr lang="hr-HR" u="sng" dirty="0"/>
              <a:t>Automatska provjera </a:t>
            </a:r>
            <a:r>
              <a:rPr lang="hr-HR" dirty="0"/>
              <a:t>- integracijom sa sustavima drugih tijela državne uprave ili </a:t>
            </a:r>
            <a:r>
              <a:rPr lang="hr-HR" dirty="0" err="1"/>
              <a:t>eMaticom</a:t>
            </a:r>
            <a:r>
              <a:rPr lang="hr-HR" dirty="0"/>
              <a:t> (potrebna privola roditelja)</a:t>
            </a:r>
          </a:p>
          <a:p>
            <a:r>
              <a:rPr lang="hr-HR" dirty="0"/>
              <a:t>Da sam učita dokument ili potvrdu, </a:t>
            </a:r>
          </a:p>
          <a:p>
            <a:r>
              <a:rPr lang="hr-HR" dirty="0"/>
              <a:t>Da potvrdu donese razrednici /pedagoginji</a:t>
            </a:r>
          </a:p>
          <a:p>
            <a:endParaRPr lang="hr-HR" dirty="0"/>
          </a:p>
          <a:p>
            <a:r>
              <a:rPr lang="hr-HR" dirty="0"/>
              <a:t>Nakon odabranog načina provjere  dokumentacije napravljene izmjene potrebno  je spremiti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4673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Ako učenik traži automatsku provjeru…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360"/>
              </a:spcBef>
              <a:buNone/>
            </a:pPr>
            <a:r>
              <a:rPr lang="en-US" b="1" dirty="0" err="1"/>
              <a:t>Roditelji</a:t>
            </a:r>
            <a:r>
              <a:rPr lang="en-US" b="1" dirty="0"/>
              <a:t> se </a:t>
            </a:r>
            <a:r>
              <a:rPr lang="en-US" b="1" dirty="0" err="1"/>
              <a:t>prijavljuju</a:t>
            </a:r>
            <a:r>
              <a:rPr lang="en-US" b="1" dirty="0"/>
              <a:t> u </a:t>
            </a:r>
            <a:r>
              <a:rPr lang="en-US" b="1" dirty="0" err="1"/>
              <a:t>sustav</a:t>
            </a:r>
            <a:r>
              <a:rPr lang="en-US" b="1" dirty="0"/>
              <a:t>  </a:t>
            </a:r>
            <a:r>
              <a:rPr lang="en-US" b="1" dirty="0" err="1"/>
              <a:t>radi</a:t>
            </a:r>
            <a:r>
              <a:rPr lang="en-US" b="1" dirty="0"/>
              <a:t> </a:t>
            </a:r>
            <a:r>
              <a:rPr lang="en-US" b="1" dirty="0" err="1"/>
              <a:t>davanja</a:t>
            </a:r>
            <a:r>
              <a:rPr lang="en-US" b="1" dirty="0"/>
              <a:t> </a:t>
            </a:r>
            <a:r>
              <a:rPr lang="en-US" b="1" dirty="0" err="1"/>
              <a:t>privole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dohvaćanje</a:t>
            </a:r>
            <a:r>
              <a:rPr lang="en-US" b="1" dirty="0"/>
              <a:t> </a:t>
            </a:r>
            <a:r>
              <a:rPr lang="en-US" b="1" dirty="0" err="1"/>
              <a:t>podataka</a:t>
            </a:r>
            <a:r>
              <a:rPr lang="en-US" b="1" dirty="0"/>
              <a:t> </a:t>
            </a:r>
            <a:r>
              <a:rPr lang="en-US" b="1" dirty="0" err="1"/>
              <a:t>kojim</a:t>
            </a:r>
            <a:r>
              <a:rPr lang="en-US" b="1" dirty="0"/>
              <a:t> se </a:t>
            </a:r>
            <a:r>
              <a:rPr lang="en-US" b="1" dirty="0" err="1"/>
              <a:t>dokazuju</a:t>
            </a:r>
            <a:r>
              <a:rPr lang="en-US" b="1" dirty="0"/>
              <a:t> </a:t>
            </a:r>
            <a:r>
              <a:rPr lang="en-US" b="1" dirty="0" err="1"/>
              <a:t>elementi</a:t>
            </a:r>
            <a:r>
              <a:rPr lang="en-US" b="1" dirty="0"/>
              <a:t>  </a:t>
            </a:r>
            <a:r>
              <a:rPr lang="en-US" b="1" dirty="0" err="1"/>
              <a:t>koji</a:t>
            </a:r>
            <a:r>
              <a:rPr lang="en-US" b="1" dirty="0"/>
              <a:t> </a:t>
            </a:r>
            <a:r>
              <a:rPr lang="en-US" b="1" dirty="0" err="1"/>
              <a:t>donose</a:t>
            </a:r>
            <a:r>
              <a:rPr lang="en-US" b="1" dirty="0"/>
              <a:t>  </a:t>
            </a:r>
            <a:r>
              <a:rPr lang="en-US" b="1" dirty="0" err="1"/>
              <a:t>dodatne</a:t>
            </a:r>
            <a:r>
              <a:rPr lang="en-US" b="1" dirty="0"/>
              <a:t> </a:t>
            </a:r>
            <a:r>
              <a:rPr lang="en-US" b="1" dirty="0" err="1"/>
              <a:t>bodove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upis</a:t>
            </a:r>
            <a:endParaRPr lang="en-US" b="1" dirty="0"/>
          </a:p>
          <a:p>
            <a:pPr marL="0" lvl="0" indent="0" algn="ctr">
              <a:spcBef>
                <a:spcPts val="360"/>
              </a:spcBef>
              <a:buNone/>
            </a:pPr>
            <a:endParaRPr lang="en-US" dirty="0"/>
          </a:p>
          <a:p>
            <a:pPr marL="0" lvl="0" indent="0" algn="ctr">
              <a:spcBef>
                <a:spcPts val="360"/>
              </a:spcBef>
              <a:buNone/>
            </a:pPr>
            <a:r>
              <a:rPr lang="en-US" dirty="0" err="1"/>
              <a:t>Upute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prijavu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 NIAS </a:t>
            </a:r>
            <a:r>
              <a:rPr lang="en-US" dirty="0" err="1"/>
              <a:t>dostupne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mrežnoj</a:t>
            </a:r>
            <a:r>
              <a:rPr lang="en-US" dirty="0"/>
              <a:t> </a:t>
            </a:r>
            <a:r>
              <a:rPr lang="en-US" dirty="0" err="1"/>
              <a:t>stranici</a:t>
            </a:r>
            <a:r>
              <a:rPr lang="en-US" dirty="0"/>
              <a:t> NIAS-a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adresi</a:t>
            </a:r>
            <a:r>
              <a:rPr lang="en-US" dirty="0"/>
              <a:t>:</a:t>
            </a:r>
          </a:p>
          <a:p>
            <a:pPr marL="0" lvl="0" indent="0" algn="ctr">
              <a:spcBef>
                <a:spcPts val="360"/>
              </a:spcBef>
              <a:buNone/>
            </a:pPr>
            <a:r>
              <a:rPr lang="en-US" u="sng" dirty="0">
                <a:solidFill>
                  <a:schemeClr val="hlink"/>
                </a:solidFill>
                <a:hlinkClick r:id="rId2"/>
              </a:rPr>
              <a:t>https://nias.gov.hr/Content/Documents/NIAS_Korisnicka_uputa.pd(https://nias.gov.hr/)</a:t>
            </a:r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4971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Zdravstvene teškoće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Obrazovanje po redovitom programu uz teškoće koje su mogle utjecati na uspjeh</a:t>
            </a:r>
          </a:p>
          <a:p>
            <a:endParaRPr lang="hr-HR" dirty="0"/>
          </a:p>
          <a:p>
            <a:r>
              <a:rPr lang="hr-HR" dirty="0"/>
              <a:t>Mišljenje HZZZ (školski liječnik i dokumentacija)</a:t>
            </a:r>
          </a:p>
          <a:p>
            <a:endParaRPr lang="hr-HR" dirty="0"/>
          </a:p>
          <a:p>
            <a:r>
              <a:rPr lang="hr-HR" dirty="0"/>
              <a:t>Preporuka 3-6 programa</a:t>
            </a:r>
          </a:p>
        </p:txBody>
      </p:sp>
    </p:spTree>
    <p:extLst>
      <p:ext uri="{BB962C8B-B14F-4D97-AF65-F5344CB8AC3E}">
        <p14:creationId xmlns:p14="http://schemas.microsoft.com/office/powerpoint/2010/main" val="2618293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n-NO" sz="2800" dirty="0"/>
              <a:t>VREDNOVANJE KANDIDATA PRIPADNIKA ROMSKE NACIONALNE MANJINE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Potvrda o pripadnosti manjini- 2 boda</a:t>
            </a:r>
          </a:p>
        </p:txBody>
      </p:sp>
    </p:spTree>
    <p:extLst>
      <p:ext uri="{BB962C8B-B14F-4D97-AF65-F5344CB8AC3E}">
        <p14:creationId xmlns:p14="http://schemas.microsoft.com/office/powerpoint/2010/main" val="3017648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D538B"/>
                </a:solidFill>
              </a:rPr>
              <a:t>ROKOVI</a:t>
            </a:r>
            <a:endParaRPr lang="hr-HR" dirty="0"/>
          </a:p>
        </p:txBody>
      </p:sp>
      <p:pic>
        <p:nvPicPr>
          <p:cNvPr id="4" name="Google Shape;804;p45" descr="Deadlines &gt; Education Abroad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52655" y="1670858"/>
            <a:ext cx="5128952" cy="3075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420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E9BF6F1A-E6CD-43BA-AE7D-07C7BF7E4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28575"/>
            <a:ext cx="9258300" cy="609012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57942"/>
            <a:ext cx="9601200" cy="201375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4000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9CE6E8-6A13-4156-B17D-482639381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Učenici s teškoćama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98CD72-7975-409A-8DBE-A67ACF73A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Rješenje o primjerenom obliku školovanja</a:t>
            </a:r>
          </a:p>
          <a:p>
            <a:endParaRPr lang="hr-HR" dirty="0"/>
          </a:p>
          <a:p>
            <a:r>
              <a:rPr lang="hr-HR" b="1" dirty="0"/>
              <a:t>Mišljenje HZZZ</a:t>
            </a:r>
          </a:p>
        </p:txBody>
      </p:sp>
    </p:spTree>
    <p:extLst>
      <p:ext uri="{BB962C8B-B14F-4D97-AF65-F5344CB8AC3E}">
        <p14:creationId xmlns:p14="http://schemas.microsoft.com/office/powerpoint/2010/main" val="2337167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Županijski ured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2800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Roditelji</a:t>
            </a:r>
            <a:r>
              <a:rPr lang="en-US" sz="2800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i</a:t>
            </a:r>
            <a:r>
              <a:rPr lang="en-US" sz="2800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kandidat</a:t>
            </a:r>
            <a:r>
              <a:rPr lang="en-US" sz="2800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svoj</a:t>
            </a:r>
            <a:r>
              <a:rPr lang="en-US" sz="2800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odabir</a:t>
            </a:r>
            <a:r>
              <a:rPr lang="en-US" sz="2800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iskazuju</a:t>
            </a:r>
            <a:r>
              <a:rPr lang="en-US" sz="2800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u </a:t>
            </a:r>
            <a:r>
              <a:rPr lang="en-US" sz="2800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Županijskom</a:t>
            </a:r>
            <a:r>
              <a:rPr lang="en-US" sz="2800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uredu</a:t>
            </a:r>
            <a:r>
              <a:rPr lang="en-US" sz="2800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koji</a:t>
            </a:r>
            <a:r>
              <a:rPr lang="en-US" sz="2800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ga</a:t>
            </a:r>
            <a:r>
              <a:rPr lang="en-US" sz="2800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unosi</a:t>
            </a:r>
            <a:r>
              <a:rPr lang="en-US" sz="2800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u </a:t>
            </a:r>
            <a:r>
              <a:rPr lang="en-US" sz="2800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aplikaciju</a:t>
            </a:r>
            <a:r>
              <a:rPr lang="en-US" sz="2800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i</a:t>
            </a:r>
            <a:r>
              <a:rPr lang="en-US" sz="2800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pomažu</a:t>
            </a:r>
            <a:r>
              <a:rPr lang="en-US" sz="2800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pri</a:t>
            </a:r>
            <a:r>
              <a:rPr lang="en-US" sz="2800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izboru</a:t>
            </a:r>
            <a:r>
              <a:rPr lang="hr-HR" sz="2800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: od 26. svibnja do 13. lipnja</a:t>
            </a:r>
            <a:endParaRPr lang="en-US" sz="2800" b="1" dirty="0">
              <a:solidFill>
                <a:schemeClr val="tx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32554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54232"/>
            <a:ext cx="9601200" cy="517467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3572" y="701336"/>
            <a:ext cx="7722280" cy="554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97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Kandidati će na stranici srednje.e-upisi.hr kada se prijave imati karticu Moj odabir,   vidjeti programe koje im je unio županijski upravni odjel. </a:t>
            </a:r>
          </a:p>
          <a:p>
            <a:endParaRPr lang="hr-HR" dirty="0"/>
          </a:p>
          <a:p>
            <a:r>
              <a:rPr lang="hr-HR" dirty="0"/>
              <a:t>Kandidati se rangiraju na zasebnim ljestvicama poretka temeljem ostvarenog ukupnog broja bodova</a:t>
            </a:r>
          </a:p>
        </p:txBody>
      </p:sp>
    </p:spTree>
    <p:extLst>
      <p:ext uri="{BB962C8B-B14F-4D97-AF65-F5344CB8AC3E}">
        <p14:creationId xmlns:p14="http://schemas.microsoft.com/office/powerpoint/2010/main" val="104999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60E8D7-05EA-4E82-9FE7-02E5143DD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1A7DC0-0630-4BBC-844E-700B5FD20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I. razred srednjih škola Republike Hrvatske u programe/</a:t>
            </a:r>
            <a:r>
              <a:rPr lang="hr-HR" dirty="0" err="1"/>
              <a:t>kurikule</a:t>
            </a:r>
            <a:r>
              <a:rPr lang="hr-HR" dirty="0"/>
              <a:t> redovitog obrazovanja u školskoj godini 2025./2026. planira se broj upisnih mjesta za ukupno 48.027 učenika u 2.186 razrednih odjela.</a:t>
            </a:r>
          </a:p>
          <a:p>
            <a:endParaRPr lang="hr-HR" dirty="0"/>
          </a:p>
          <a:p>
            <a:r>
              <a:rPr lang="hr-HR" dirty="0"/>
              <a:t>U srednje škole kojima je osnivač Republika Hrvatska, jedinice lokalne samouprave te jedinice područne (regionalne) samouprave u I. razred redovitog obrazovanja planira se broj upisnih mjesta za ukupno 45.214 učenika u 2.054 razredna odjela</a:t>
            </a:r>
          </a:p>
        </p:txBody>
      </p:sp>
    </p:spTree>
    <p:extLst>
      <p:ext uri="{BB962C8B-B14F-4D97-AF65-F5344CB8AC3E}">
        <p14:creationId xmlns:p14="http://schemas.microsoft.com/office/powerpoint/2010/main" val="620632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629" y="207818"/>
            <a:ext cx="5762602" cy="61376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3922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Prijava programa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2500"/>
              <a:buNone/>
            </a:pP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Početak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prijava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obrazovnih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programa</a:t>
            </a:r>
            <a:r>
              <a:rPr lang="en-US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r-HR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25. lipnja</a:t>
            </a:r>
            <a:endParaRPr lang="en-US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LISTU  PRIORITETA je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važno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pažljivo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sastaviti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vrh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potrebno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staviti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program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koji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učenik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najviše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želi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upisati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zatim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redom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ostale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programe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sz="2000" b="1" dirty="0" err="1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ista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prioriteta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može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mijenjati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zaključno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s </a:t>
            </a:r>
            <a:r>
              <a:rPr lang="hr-HR" b="1" dirty="0">
                <a:latin typeface="Arial"/>
                <a:ea typeface="Arial"/>
                <a:cs typeface="Arial"/>
                <a:sym typeface="Arial"/>
              </a:rPr>
              <a:t>određenim datumom te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nakon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toga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nisu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više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moguće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promjene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Važno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je da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odabir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bude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realan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tj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. da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učenik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zadovoljava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preduvjete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za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upis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da se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nalazi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unutar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upisne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kvote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2179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dirty="0"/>
              <a:t>U svakom upisnom roku kandidat se može prijaviti za upis u najviše 6 obrazovnih programa. </a:t>
            </a:r>
          </a:p>
          <a:p>
            <a:r>
              <a:rPr lang="hr-HR" sz="3600" dirty="0"/>
              <a:t>Potrebno je odabrati strani jezik i izborni predmet!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8821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UPISNICE  i ostali dokumenti</a:t>
            </a:r>
          </a:p>
          <a:p>
            <a:pPr marL="273050" lvl="0" indent="-273050" algn="ctr">
              <a:lnSpc>
                <a:spcPct val="100000"/>
              </a:lnSpc>
              <a:spcBef>
                <a:spcPts val="560"/>
              </a:spcBef>
              <a:buSzPts val="2800"/>
              <a:buFont typeface="Noto Sans Symbols"/>
              <a:buChar char="*"/>
            </a:pPr>
            <a:r>
              <a:rPr lang="en-US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učenici</a:t>
            </a:r>
            <a:r>
              <a:rPr lang="en-US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ispisuju</a:t>
            </a:r>
            <a:r>
              <a:rPr lang="en-US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sa</a:t>
            </a:r>
            <a:r>
              <a:rPr lang="en-US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svog</a:t>
            </a:r>
            <a:r>
              <a:rPr lang="en-US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sučelja</a:t>
            </a:r>
            <a:r>
              <a:rPr lang="en-US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donose</a:t>
            </a:r>
            <a:r>
              <a:rPr lang="en-US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u </a:t>
            </a:r>
            <a:r>
              <a:rPr lang="en-US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srednju</a:t>
            </a:r>
            <a:r>
              <a:rPr lang="en-US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školu</a:t>
            </a:r>
            <a:r>
              <a:rPr lang="en-US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na</a:t>
            </a:r>
            <a:r>
              <a:rPr lang="en-US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upis</a:t>
            </a:r>
            <a:r>
              <a:rPr lang="en-US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sa</a:t>
            </a:r>
            <a:r>
              <a:rPr lang="en-US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svim</a:t>
            </a:r>
            <a:r>
              <a:rPr lang="en-US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ostalim</a:t>
            </a:r>
            <a:r>
              <a:rPr lang="en-US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dokumentima</a:t>
            </a:r>
            <a:r>
              <a:rPr lang="en-US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koje</a:t>
            </a:r>
            <a:r>
              <a:rPr lang="en-US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traži</a:t>
            </a:r>
            <a:r>
              <a:rPr lang="en-US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ta </a:t>
            </a:r>
            <a:r>
              <a:rPr lang="en-US" b="1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škola</a:t>
            </a:r>
            <a:r>
              <a:rPr lang="hr-HR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ili šalju putem sustava</a:t>
            </a:r>
            <a:endParaRPr lang="en-US" dirty="0">
              <a:solidFill>
                <a:schemeClr val="tx1"/>
              </a:solidFill>
            </a:endParaRPr>
          </a:p>
          <a:p>
            <a:pPr marL="273050" lvl="0" indent="-203200" algn="ctr">
              <a:lnSpc>
                <a:spcPct val="100000"/>
              </a:lnSpc>
              <a:spcBef>
                <a:spcPts val="220"/>
              </a:spcBef>
              <a:buSzPts val="1100"/>
              <a:buNone/>
            </a:pPr>
            <a:endParaRPr lang="en-US" sz="9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03200" algn="ctr">
              <a:lnSpc>
                <a:spcPct val="100000"/>
              </a:lnSpc>
              <a:spcBef>
                <a:spcPts val="220"/>
              </a:spcBef>
              <a:buSzPts val="1100"/>
              <a:buNone/>
            </a:pPr>
            <a:endParaRPr lang="en-US" sz="9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03200" algn="ctr">
              <a:lnSpc>
                <a:spcPct val="100000"/>
              </a:lnSpc>
              <a:spcBef>
                <a:spcPts val="220"/>
              </a:spcBef>
              <a:buSzPts val="1100"/>
              <a:buNone/>
            </a:pPr>
            <a:endParaRPr lang="en-US" sz="9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73050" algn="ctr">
              <a:lnSpc>
                <a:spcPct val="100000"/>
              </a:lnSpc>
              <a:spcBef>
                <a:spcPts val="560"/>
              </a:spcBef>
              <a:buSzPts val="2800"/>
              <a:buFont typeface="Noto Sans Symbols"/>
              <a:buChar char="*"/>
            </a:pPr>
            <a:r>
              <a:rPr lang="en-US" i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rokove</a:t>
            </a:r>
            <a:r>
              <a:rPr lang="en-US" i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i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određuju</a:t>
            </a:r>
            <a:r>
              <a:rPr lang="en-US" i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i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srednje</a:t>
            </a:r>
            <a:r>
              <a:rPr lang="en-US" i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i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škole</a:t>
            </a:r>
            <a:r>
              <a:rPr lang="en-US" i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pa je </a:t>
            </a:r>
            <a:r>
              <a:rPr lang="en-US" i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potrebno</a:t>
            </a:r>
            <a:r>
              <a:rPr lang="en-US" i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i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pratiti</a:t>
            </a:r>
            <a:r>
              <a:rPr lang="en-US" i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i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njihove</a:t>
            </a:r>
            <a:r>
              <a:rPr lang="en-US" i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web </a:t>
            </a:r>
            <a:r>
              <a:rPr lang="en-US" i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stranice</a:t>
            </a:r>
            <a:r>
              <a:rPr lang="hr-HR" i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-natječaj za upis srednja škola do 20. lipnja</a:t>
            </a:r>
            <a:endParaRPr lang="en-US" i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8112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6070" y="2016125"/>
            <a:ext cx="5034185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42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1" u="sng" dirty="0">
                <a:latin typeface="Garamond"/>
                <a:ea typeface="Garamond"/>
                <a:cs typeface="Garamond"/>
                <a:sym typeface="Garamond"/>
              </a:rPr>
              <a:t>U </a:t>
            </a:r>
            <a:r>
              <a:rPr lang="en-US" sz="2800" b="1" i="1" u="sng" dirty="0" err="1">
                <a:latin typeface="Garamond"/>
                <a:ea typeface="Garamond"/>
                <a:cs typeface="Garamond"/>
                <a:sym typeface="Garamond"/>
              </a:rPr>
              <a:t>drugome</a:t>
            </a:r>
            <a:r>
              <a:rPr lang="en-US" sz="2800" b="1" i="1" u="sng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1" u="sng" dirty="0" err="1">
                <a:latin typeface="Garamond"/>
                <a:ea typeface="Garamond"/>
                <a:cs typeface="Garamond"/>
                <a:sym typeface="Garamond"/>
              </a:rPr>
              <a:t>odnosno</a:t>
            </a:r>
            <a:r>
              <a:rPr lang="en-US" sz="2800" b="1" i="1" u="sng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1" u="sng" dirty="0" err="1">
                <a:latin typeface="Garamond"/>
                <a:ea typeface="Garamond"/>
                <a:cs typeface="Garamond"/>
                <a:sym typeface="Garamond"/>
              </a:rPr>
              <a:t>jesenskom</a:t>
            </a:r>
            <a:r>
              <a:rPr lang="en-US" sz="2800" b="1" i="1" u="sng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1" u="sng" dirty="0" err="1">
                <a:latin typeface="Garamond"/>
                <a:ea typeface="Garamond"/>
                <a:cs typeface="Garamond"/>
                <a:sym typeface="Garamond"/>
              </a:rPr>
              <a:t>upisnom</a:t>
            </a:r>
            <a:r>
              <a:rPr lang="en-US" sz="2800" b="1" i="1" u="sng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1" u="sng" dirty="0" err="1">
                <a:latin typeface="Garamond"/>
                <a:ea typeface="Garamond"/>
                <a:cs typeface="Garamond"/>
                <a:sym typeface="Garamond"/>
              </a:rPr>
              <a:t>roku</a:t>
            </a:r>
            <a:r>
              <a:rPr lang="en-US" sz="2800" b="1" i="1" u="sng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1" u="sng" dirty="0" err="1">
                <a:latin typeface="Garamond"/>
                <a:ea typeface="Garamond"/>
                <a:cs typeface="Garamond"/>
                <a:sym typeface="Garamond"/>
              </a:rPr>
              <a:t>moguće</a:t>
            </a:r>
            <a:r>
              <a:rPr lang="en-US" sz="2800" b="1" i="1" u="sng" dirty="0">
                <a:latin typeface="Garamond"/>
                <a:ea typeface="Garamond"/>
                <a:cs typeface="Garamond"/>
                <a:sym typeface="Garamond"/>
              </a:rPr>
              <a:t> je </a:t>
            </a:r>
            <a:r>
              <a:rPr lang="en-US" sz="2800" b="1" i="1" u="sng" dirty="0" err="1">
                <a:latin typeface="Garamond"/>
                <a:ea typeface="Garamond"/>
                <a:cs typeface="Garamond"/>
                <a:sym typeface="Garamond"/>
              </a:rPr>
              <a:t>prijaviti</a:t>
            </a:r>
            <a:r>
              <a:rPr lang="en-US" sz="2800" b="1" i="1" u="sng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1" u="sng" dirty="0" err="1">
                <a:latin typeface="Garamond"/>
                <a:ea typeface="Garamond"/>
                <a:cs typeface="Garamond"/>
                <a:sym typeface="Garamond"/>
              </a:rPr>
              <a:t>samo</a:t>
            </a:r>
            <a:r>
              <a:rPr lang="en-US" sz="2800" b="1" i="1" u="sng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1" u="sng" dirty="0" err="1">
                <a:latin typeface="Garamond"/>
                <a:ea typeface="Garamond"/>
                <a:cs typeface="Garamond"/>
                <a:sym typeface="Garamond"/>
              </a:rPr>
              <a:t>obrazovne</a:t>
            </a:r>
            <a:r>
              <a:rPr lang="en-US" sz="2800" b="1" i="1" u="sng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1" u="sng" dirty="0" err="1">
                <a:latin typeface="Garamond"/>
                <a:ea typeface="Garamond"/>
                <a:cs typeface="Garamond"/>
                <a:sym typeface="Garamond"/>
              </a:rPr>
              <a:t>programe</a:t>
            </a:r>
            <a:r>
              <a:rPr lang="en-US" sz="2800" b="1" i="1" u="sng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1" u="sng" dirty="0" err="1">
                <a:latin typeface="Garamond"/>
                <a:ea typeface="Garamond"/>
                <a:cs typeface="Garamond"/>
                <a:sym typeface="Garamond"/>
              </a:rPr>
              <a:t>za</a:t>
            </a:r>
            <a:r>
              <a:rPr lang="en-US" sz="2800" b="1" i="1" u="sng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1" u="sng" dirty="0" err="1">
                <a:latin typeface="Garamond"/>
                <a:ea typeface="Garamond"/>
                <a:cs typeface="Garamond"/>
                <a:sym typeface="Garamond"/>
              </a:rPr>
              <a:t>koje</a:t>
            </a:r>
            <a:r>
              <a:rPr lang="en-US" sz="2800" b="1" i="1" u="sng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1" u="sng" dirty="0" err="1">
                <a:latin typeface="Garamond"/>
                <a:ea typeface="Garamond"/>
                <a:cs typeface="Garamond"/>
                <a:sym typeface="Garamond"/>
              </a:rPr>
              <a:t>upisna</a:t>
            </a:r>
            <a:r>
              <a:rPr lang="en-US" sz="2800" b="1" i="1" u="sng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1" u="sng" dirty="0" err="1">
                <a:latin typeface="Garamond"/>
                <a:ea typeface="Garamond"/>
                <a:cs typeface="Garamond"/>
                <a:sym typeface="Garamond"/>
              </a:rPr>
              <a:t>kvota</a:t>
            </a:r>
            <a:r>
              <a:rPr lang="en-US" sz="2800" b="1" i="1" u="sng" dirty="0">
                <a:latin typeface="Garamond"/>
                <a:ea typeface="Garamond"/>
                <a:cs typeface="Garamond"/>
                <a:sym typeface="Garamond"/>
              </a:rPr>
              <a:t> u </a:t>
            </a:r>
            <a:r>
              <a:rPr lang="en-US" sz="2800" b="1" i="1" u="sng" dirty="0" err="1">
                <a:latin typeface="Garamond"/>
                <a:ea typeface="Garamond"/>
                <a:cs typeface="Garamond"/>
                <a:sym typeface="Garamond"/>
              </a:rPr>
              <a:t>ljetnom</a:t>
            </a:r>
            <a:r>
              <a:rPr lang="en-US" sz="2800" b="1" i="1" u="sng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1" u="sng" dirty="0" err="1">
                <a:latin typeface="Garamond"/>
                <a:ea typeface="Garamond"/>
                <a:cs typeface="Garamond"/>
                <a:sym typeface="Garamond"/>
              </a:rPr>
              <a:t>roku</a:t>
            </a:r>
            <a:r>
              <a:rPr lang="en-US" sz="2800" b="1" i="1" u="sng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1" u="sng" dirty="0" err="1">
                <a:latin typeface="Garamond"/>
                <a:ea typeface="Garamond"/>
                <a:cs typeface="Garamond"/>
                <a:sym typeface="Garamond"/>
              </a:rPr>
              <a:t>nije</a:t>
            </a:r>
            <a:r>
              <a:rPr lang="en-US" sz="2800" b="1" i="1" u="sng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1" u="sng" dirty="0" err="1">
                <a:latin typeface="Garamond"/>
                <a:ea typeface="Garamond"/>
                <a:cs typeface="Garamond"/>
                <a:sym typeface="Garamond"/>
              </a:rPr>
              <a:t>popunjena</a:t>
            </a:r>
            <a:r>
              <a:rPr lang="en-US" sz="2800" b="1" i="1" u="sng" dirty="0">
                <a:latin typeface="Garamond"/>
                <a:ea typeface="Garamond"/>
                <a:cs typeface="Garamond"/>
                <a:sym typeface="Garamond"/>
              </a:rPr>
              <a:t>.</a:t>
            </a:r>
            <a:endParaRPr lang="hr-HR" sz="2800" i="1" u="sng" dirty="0"/>
          </a:p>
        </p:txBody>
      </p:sp>
    </p:spTree>
    <p:extLst>
      <p:ext uri="{BB962C8B-B14F-4D97-AF65-F5344CB8AC3E}">
        <p14:creationId xmlns:p14="http://schemas.microsoft.com/office/powerpoint/2010/main" val="1580074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VAŽNO!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pratiti redovito sve obavijesti na linku  srednje.e-upisi.hr</a:t>
            </a:r>
          </a:p>
          <a:p>
            <a:endParaRPr lang="hr-HR" sz="2400" dirty="0"/>
          </a:p>
          <a:p>
            <a:r>
              <a:rPr lang="hr-HR" sz="2400" dirty="0"/>
              <a:t>pratiti web stranicu škole u koju se učenik želi upisati</a:t>
            </a:r>
          </a:p>
          <a:p>
            <a:endParaRPr lang="hr-HR" sz="2400" dirty="0"/>
          </a:p>
          <a:p>
            <a:r>
              <a:rPr lang="hr-HR" sz="2400" dirty="0"/>
              <a:t>pridržavati se zadanih rokova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8512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VIBER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dirty="0"/>
              <a:t>Kanal je pokrenuo CARNET </a:t>
            </a:r>
            <a:r>
              <a:rPr lang="hr-HR" sz="3200" dirty="0" err="1"/>
              <a:t>Helpdesk</a:t>
            </a:r>
            <a:r>
              <a:rPr lang="hr-HR" sz="3200" dirty="0"/>
              <a:t>, a na njemu će  obavještavati o svim važnim rokovima i čestim pitanjima koja pristignu na CARNET-ov </a:t>
            </a:r>
            <a:r>
              <a:rPr lang="hr-HR" sz="3200" dirty="0" err="1" smtClean="0"/>
              <a:t>Helpdesk</a:t>
            </a:r>
            <a:r>
              <a:rPr lang="hr-HR" sz="3200" dirty="0"/>
              <a:t> </a:t>
            </a:r>
          </a:p>
          <a:p>
            <a:endParaRPr lang="hr-HR" sz="32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1476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10A2E3-5720-4F56-9BF7-5D32E449D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Upisi u učeničke domove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E22FA3-25E6-47B9-BDC5-D46362F15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Prijave se rade elektronički preko stranice domovi.e-upisi.hr</a:t>
            </a:r>
            <a:r>
              <a:rPr lang="hr-HR" dirty="0" smtClean="0"/>
              <a:t>.</a:t>
            </a:r>
          </a:p>
          <a:p>
            <a:r>
              <a:rPr lang="hr-HR" dirty="0" smtClean="0"/>
              <a:t>Izrađen je prijedlog Odluke:</a:t>
            </a:r>
            <a:endParaRPr lang="hr-HR" dirty="0"/>
          </a:p>
          <a:p>
            <a:r>
              <a:rPr lang="hr-HR" dirty="0"/>
              <a:t>Prijava u sustav na ljetnom roku kreće 30. lipnja, prijava učeničkih domova traje od  7. do </a:t>
            </a:r>
            <a:r>
              <a:rPr lang="hr-HR" dirty="0" smtClean="0"/>
              <a:t>11. </a:t>
            </a:r>
            <a:r>
              <a:rPr lang="hr-HR" dirty="0"/>
              <a:t>srpnja – maksimalno četiri učenička doma</a:t>
            </a:r>
          </a:p>
        </p:txBody>
      </p:sp>
    </p:spTree>
    <p:extLst>
      <p:ext uri="{BB962C8B-B14F-4D97-AF65-F5344CB8AC3E}">
        <p14:creationId xmlns:p14="http://schemas.microsoft.com/office/powerpoint/2010/main" val="28436018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21C027F-103E-4A92-ACBA-5463FB5A1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542925"/>
            <a:ext cx="9077325" cy="551055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70AEC57-E6BC-444D-90BC-71B4AAE6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451579" y="1853754"/>
            <a:ext cx="9603275" cy="16197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56019D-8AA9-4C0F-B650-942CD4E1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317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EB15D1-3FAD-477D-8128-9BF4C8719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010073-B242-4DA7-BFCD-57C103916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fontAlgn="base"/>
            <a:r>
              <a:rPr lang="hr-HR" b="0" i="0" u="none" strike="noStrike" dirty="0">
                <a:solidFill>
                  <a:srgbClr val="231F20"/>
                </a:solidFill>
                <a:effectLst/>
                <a:latin typeface="Minion Pro Cond"/>
              </a:rPr>
              <a:t>1) u gimnazijske programe – 11.535 učenika u 471 razrednih odjela ili 25,51 %;</a:t>
            </a:r>
          </a:p>
          <a:p>
            <a:pPr algn="l" fontAlgn="base"/>
            <a:r>
              <a:rPr lang="hr-HR" b="0" i="0" u="none" strike="noStrike" dirty="0">
                <a:solidFill>
                  <a:srgbClr val="231F20"/>
                </a:solidFill>
                <a:effectLst/>
                <a:latin typeface="Minion Pro Cond"/>
              </a:rPr>
              <a:t>2) u strukovne </a:t>
            </a:r>
            <a:r>
              <a:rPr lang="hr-HR" b="0" i="0" u="none" strike="noStrike" dirty="0" err="1">
                <a:solidFill>
                  <a:srgbClr val="231F20"/>
                </a:solidFill>
                <a:effectLst/>
                <a:latin typeface="Minion Pro Cond"/>
              </a:rPr>
              <a:t>kurikule</a:t>
            </a:r>
            <a:r>
              <a:rPr lang="hr-HR" b="0" i="0" u="none" strike="noStrike" dirty="0">
                <a:solidFill>
                  <a:srgbClr val="231F20"/>
                </a:solidFill>
                <a:effectLst/>
                <a:latin typeface="Minion Pro Cond"/>
              </a:rPr>
              <a:t> za stjecanje kvalifikacije na razini 4.2 (četverogodišnje obrazovanje) – 18.627 učenika u 823 razrednih odjela ili 41,24 %;</a:t>
            </a:r>
          </a:p>
          <a:p>
            <a:pPr algn="l" fontAlgn="base"/>
            <a:r>
              <a:rPr lang="hr-HR" b="0" i="0" u="none" strike="noStrike" dirty="0">
                <a:solidFill>
                  <a:srgbClr val="231F20"/>
                </a:solidFill>
                <a:effectLst/>
                <a:latin typeface="Minion Pro Cond"/>
              </a:rPr>
              <a:t>3) u strukovne </a:t>
            </a:r>
            <a:r>
              <a:rPr lang="hr-HR" b="0" i="0" u="none" strike="noStrike" dirty="0" err="1">
                <a:solidFill>
                  <a:srgbClr val="231F20"/>
                </a:solidFill>
                <a:effectLst/>
                <a:latin typeface="Minion Pro Cond"/>
              </a:rPr>
              <a:t>kurikule</a:t>
            </a:r>
            <a:r>
              <a:rPr lang="hr-HR" b="0" i="0" u="none" strike="noStrike" dirty="0">
                <a:solidFill>
                  <a:srgbClr val="231F20"/>
                </a:solidFill>
                <a:effectLst/>
                <a:latin typeface="Minion Pro Cond"/>
              </a:rPr>
              <a:t> za stjecanje kvalifikacije na razini 4.1 (trogodišnje obrazovanje) – 11.434 učenika u 507 razrednih odjela ili 25,29 %;</a:t>
            </a:r>
          </a:p>
          <a:p>
            <a:pPr algn="l" fontAlgn="base"/>
            <a:r>
              <a:rPr lang="hr-HR" b="0" i="0" u="none" strike="noStrike" dirty="0">
                <a:solidFill>
                  <a:srgbClr val="231F20"/>
                </a:solidFill>
                <a:effectLst/>
                <a:latin typeface="Minion Pro Cond"/>
              </a:rPr>
              <a:t>4) u strukovni </a:t>
            </a:r>
            <a:r>
              <a:rPr lang="hr-HR" b="0" i="0" u="none" strike="noStrike" dirty="0" err="1">
                <a:solidFill>
                  <a:srgbClr val="231F20"/>
                </a:solidFill>
                <a:effectLst/>
                <a:latin typeface="Minion Pro Cond"/>
              </a:rPr>
              <a:t>kurikul</a:t>
            </a:r>
            <a:r>
              <a:rPr lang="hr-HR" b="0" i="0" u="none" strike="noStrike" dirty="0">
                <a:solidFill>
                  <a:srgbClr val="231F20"/>
                </a:solidFill>
                <a:effectLst/>
                <a:latin typeface="Minion Pro Cond"/>
              </a:rPr>
              <a:t> za stjecanje strukovne kvalifikacije medicinska sestra opće njege / medicinski tehničar opće njege u trajanju od pet godina – 1.289 učenika u 53 razrednih odjela ili 2,85 %;</a:t>
            </a:r>
          </a:p>
          <a:p>
            <a:pPr algn="l" fontAlgn="base"/>
            <a:r>
              <a:rPr lang="hr-HR" b="0" i="0" u="none" strike="noStrike" dirty="0">
                <a:solidFill>
                  <a:srgbClr val="231F20"/>
                </a:solidFill>
                <a:effectLst/>
                <a:latin typeface="Minion Pro Cond"/>
              </a:rPr>
              <a:t>5) u prilagođene programe i posebne </a:t>
            </a:r>
            <a:r>
              <a:rPr lang="hr-HR" b="0" i="0" u="none" strike="noStrike" dirty="0" err="1">
                <a:solidFill>
                  <a:srgbClr val="231F20"/>
                </a:solidFill>
                <a:effectLst/>
                <a:latin typeface="Minion Pro Cond"/>
              </a:rPr>
              <a:t>kurikule</a:t>
            </a:r>
            <a:r>
              <a:rPr lang="hr-HR" b="0" i="0" u="none" strike="noStrike" dirty="0">
                <a:solidFill>
                  <a:srgbClr val="231F20"/>
                </a:solidFill>
                <a:effectLst/>
                <a:latin typeface="Minion Pro Cond"/>
              </a:rPr>
              <a:t> za učenike s teškoćama u razvoju – 944 učenika u 109 razrednih odjela ili 2,09 %;</a:t>
            </a:r>
          </a:p>
          <a:p>
            <a:pPr algn="l" fontAlgn="base"/>
            <a:r>
              <a:rPr lang="hr-HR" b="0" i="0" u="none" strike="noStrike" dirty="0">
                <a:solidFill>
                  <a:srgbClr val="231F20"/>
                </a:solidFill>
                <a:effectLst/>
                <a:latin typeface="Minion Pro Cond"/>
              </a:rPr>
              <a:t>6) u programe obrazovanja glazbenih i plesnih škola – 1.385 učenika u 91 razrednih odjela ili 3,06 %.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1246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1C3AAE-88D3-40F2-B286-9E2A93032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Prijedlog dokumenta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D23C07-1260-444B-ACF9-7034B83DD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Zajednički element vrednovanja za prijam učenika prvih razreda srednjih škola u učenički dom čine prosjeci zaključnih ocjena iz svih nastavnih predmeta na dvije decimale u posljednja četiri razreda osnovnog obrazovanja pomnožen s koeficijentom 15, </a:t>
            </a:r>
          </a:p>
          <a:p>
            <a:r>
              <a:rPr lang="hr-HR" dirty="0"/>
              <a:t>Učenici koji ostvaruju pravo izravnoga upisa u učenički dom su učenici kojima su oba roditelja preminula i učenici bez roditelja/skrbnika ili odgovarajuće roditeljske skrbi prema zakonu koji uređuje socijalnu skrb, što se dokazuje potvrdom nadležnog zavoda za socijalni rad. Izravan upis imaju i učenici koji su djeca smrtno stradalog hrvatskog branitelja iz Domovinskog rata, djeca nestalog hrvatskog branitelja iz Domovinskog rata i djeca hrvatskog ratnog vojnog invalida iz Domovinskog rata, ako im redoviti novčani mjesečni prihodi po članu kućanstva za razdoblje od prethodna tri mjeseca ne prelaze 60 posto proračunske osnovice u Republici Hrvatskoj.</a:t>
            </a:r>
          </a:p>
        </p:txBody>
      </p:sp>
    </p:spTree>
    <p:extLst>
      <p:ext uri="{BB962C8B-B14F-4D97-AF65-F5344CB8AC3E}">
        <p14:creationId xmlns:p14="http://schemas.microsoft.com/office/powerpoint/2010/main" val="10814481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D2F358-59FC-47AD-9959-B16104B21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Dodatni bodovi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72464F-5D76-4F8F-A401-8DFDC3C79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učenik koji je upisao program obrazovanja u školi koja u svom sastavu ima učenički dom u koji se učenik prijavljuje ostvaruje dodatnih 15 bodova za upis u taj učenički dom</a:t>
            </a:r>
          </a:p>
          <a:p>
            <a:r>
              <a:rPr lang="hr-HR" dirty="0"/>
              <a:t>učenik koji je upisao program obrazovanja za deficitarno zanimanje u županiji u kojoj se prijavljuje za upis u učenički dom, a sukladno Preporukama HZZ-a za obrazovnu upisnu politiku i politiku stipendiranja, ostvaruje dodatnih 10 bodova</a:t>
            </a:r>
          </a:p>
          <a:p>
            <a:r>
              <a:rPr lang="hr-HR" dirty="0"/>
              <a:t>učenik na temelju članka 126. Zakona o hrvatskim braniteljima iz Domovinskog rata i članovima njihovih obitelji – djeca smrtno stradalog hrvatskog branitelja iz Domovinskog rata, djeca nestalog hrvatskog branitelja iz Domovinskog rata i djeca hrvatskog ratnog vojnog invalida iz Domovinskog rata, ako ne udovoljavaju uvjetima za izravan smještaj u učeničke domove, i djeca hrvatskih branitelja iz Domovinskog rata koji su u obrani suvereniteta Republike Hrvatske sudjelovali najmanje 100 dana u borbenom sektoru, ostvaruju dodatnih 10 bodova </a:t>
            </a:r>
          </a:p>
        </p:txBody>
      </p:sp>
    </p:spTree>
    <p:extLst>
      <p:ext uri="{BB962C8B-B14F-4D97-AF65-F5344CB8AC3E}">
        <p14:creationId xmlns:p14="http://schemas.microsoft.com/office/powerpoint/2010/main" val="21020138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F1FBD8-6E2E-421B-B8CD-343992E4E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E8ADC4-38F4-4D6F-815A-0ED78A12A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/>
              <a:t>učenik čiji je roditelj mirnodopski vojni ili civilni invalid rata koji ima oštećenje organizma veće od 50 posto, ostvaruje dodatnih 5 bodova</a:t>
            </a:r>
          </a:p>
          <a:p>
            <a:r>
              <a:rPr lang="hr-HR" dirty="0"/>
              <a:t>učenik koji živi u otežanim uvjetima obrazovanja ostvaruje dodatnih 10 bodova po jednoj od osnova: ako učenik ima tešku bolest ili ako živi uz jednoga i/ili oba roditelja s dugotrajnom teškom bolesti, što dokazuje liječničkom potvrdom o svojoj težoj bolesti, odnosno potvrdom o dugotrajnoj težoj bolesti jednoga i/ili obaju roditelja; ako učenik ima teškoće u razvoju, što dokazuje rješenjem o primjerenom programu obrazovanja; ako je učenikov roditelj preminuo, što dokazuje preslikom smrtovnice; ako živi uz jednoga i/ili oba roditelja koji su osobe s invaliditetom upisani/evidentirani  u Hrvatskom registru osoba s invaliditetom; ako živi uz nezaposlena oba roditelja</a:t>
            </a:r>
          </a:p>
          <a:p>
            <a:r>
              <a:rPr lang="hr-HR" dirty="0"/>
              <a:t>učenik koji je u posljednja četiri razreda osnovnog obrazovanja osvojio jedno od prvih triju mjesta na državnome i/ili međunarodnome natjecanju iz znanja i/ili natjecanju školskih sportskih društava ostvaruje dodatnih 6 bodova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8542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47BDF8-81D3-414E-A897-6886CA65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2A2D6B-DFAA-487A-84CE-7B4ACA76F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učenik koji je u posljednja četiri razreda osnovnog obrazovanja imao ocjenu iz vladanja uzorno ostvaruje dodatnih 5 bodova</a:t>
            </a:r>
          </a:p>
          <a:p>
            <a:r>
              <a:rPr lang="hr-HR" dirty="0"/>
              <a:t>učenik čiji se brat, odnosno sestra (ili više njih) redovito školuje i stanuje izvan mjesta stalnog prebivališta ostvaruje dodatnih 5 bodova po broju braće i sestara</a:t>
            </a:r>
          </a:p>
          <a:p>
            <a:r>
              <a:rPr lang="hr-HR" dirty="0"/>
              <a:t>učenik s prebivalištem na području otoka ostvaruje dodatnih 5 bodova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884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https://srednje.e-upisi.hr</a:t>
            </a:r>
            <a:r>
              <a:rPr lang="en-US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hr-HR" sz="2800" b="1" dirty="0">
              <a:solidFill>
                <a:srgbClr val="262626"/>
              </a:solidFill>
              <a:latin typeface="Candara"/>
              <a:ea typeface="Candara"/>
              <a:cs typeface="Candara"/>
              <a:sym typeface="Candara"/>
            </a:endParaRPr>
          </a:p>
          <a:p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UPIS SE ODVIJA PUTEM MREŽNE STRANICE</a:t>
            </a:r>
            <a:b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</a:br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 </a:t>
            </a:r>
            <a:b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</a:br>
            <a:r>
              <a:rPr lang="en-US" sz="2800" b="1" dirty="0" err="1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Nacionalnog</a:t>
            </a:r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informacijskog</a:t>
            </a:r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sustava</a:t>
            </a:r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prijava</a:t>
            </a:r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i</a:t>
            </a:r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upisa</a:t>
            </a:r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 u </a:t>
            </a:r>
            <a:r>
              <a:rPr lang="en-US" sz="2800" b="1" dirty="0" err="1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srednje</a:t>
            </a:r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škole</a:t>
            </a:r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   - </a:t>
            </a:r>
            <a:r>
              <a:rPr lang="en-US" sz="2800" b="1" dirty="0" err="1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NISpuSŠ</a:t>
            </a:r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/>
            </a:r>
            <a:b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</a:br>
            <a:endParaRPr lang="hr-HR" sz="2800" b="1" dirty="0">
              <a:solidFill>
                <a:srgbClr val="262626"/>
              </a:solidFill>
              <a:latin typeface="Arial" panose="020B0604020202020204" pitchFamily="34" charset="0"/>
              <a:ea typeface="Candara"/>
              <a:cs typeface="Arial" panose="020B0604020202020204" pitchFamily="34" charset="0"/>
              <a:sym typeface="Candara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28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967810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Google Shape;221;g12d25715cb3_0_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4887" y="202158"/>
            <a:ext cx="11255433" cy="64506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avokutnik 4"/>
          <p:cNvSpPr/>
          <p:nvPr/>
        </p:nvSpPr>
        <p:spPr>
          <a:xfrm rot="10800000" flipV="1">
            <a:off x="4788131" y="117700"/>
            <a:ext cx="3000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https://srednje.e-upisi.hr</a:t>
            </a:r>
          </a:p>
        </p:txBody>
      </p:sp>
    </p:spTree>
    <p:extLst>
      <p:ext uri="{BB962C8B-B14F-4D97-AF65-F5344CB8AC3E}">
        <p14:creationId xmlns:p14="http://schemas.microsoft.com/office/powerpoint/2010/main" val="130993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PRIJAVA U SUSTAV  ZA UČENIKE </a:t>
            </a:r>
          </a:p>
        </p:txBody>
      </p:sp>
      <p:pic>
        <p:nvPicPr>
          <p:cNvPr id="4" name="Google Shape;228;p4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67993" y="2361460"/>
            <a:ext cx="6753092" cy="2425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85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PRIJAVA U SUSTAV  ZA RODITELJE </a:t>
            </a:r>
          </a:p>
        </p:txBody>
      </p:sp>
      <p:pic>
        <p:nvPicPr>
          <p:cNvPr id="4" name="Google Shape;230;p4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63301" y="2565647"/>
            <a:ext cx="6557783" cy="2099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819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/>
              <a:t>PRIJAVA U SUSTAV – </a:t>
            </a:r>
            <a:br>
              <a:rPr lang="hr-HR" dirty="0"/>
            </a:br>
            <a:r>
              <a:rPr lang="hr-HR" b="1" i="1" u="sng" dirty="0"/>
              <a:t>od </a:t>
            </a:r>
            <a:r>
              <a:rPr lang="hr-HR" b="1" i="1" u="sng" dirty="0">
                <a:solidFill>
                  <a:schemeClr val="tx1"/>
                </a:solidFill>
              </a:rPr>
              <a:t>26. </a:t>
            </a:r>
            <a:r>
              <a:rPr lang="hr-HR" b="1" i="1" u="sng" dirty="0" smtClean="0">
                <a:solidFill>
                  <a:schemeClr val="tx1"/>
                </a:solidFill>
              </a:rPr>
              <a:t>svibnja</a:t>
            </a:r>
            <a:endParaRPr lang="hr-HR" b="1" i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en-US" b="1" dirty="0" err="1"/>
              <a:t>Nakon</a:t>
            </a:r>
            <a:r>
              <a:rPr lang="en-US" b="1" dirty="0"/>
              <a:t> </a:t>
            </a:r>
            <a:r>
              <a:rPr lang="en-US" b="1" dirty="0" err="1"/>
              <a:t>ulaska</a:t>
            </a:r>
            <a:r>
              <a:rPr lang="en-US" b="1" dirty="0"/>
              <a:t> u </a:t>
            </a:r>
            <a:r>
              <a:rPr lang="en-US" b="1" dirty="0" err="1"/>
              <a:t>sustav</a:t>
            </a:r>
            <a:r>
              <a:rPr lang="en-US" b="1" dirty="0"/>
              <a:t>, </a:t>
            </a:r>
            <a:r>
              <a:rPr lang="en-US" b="1" dirty="0" err="1"/>
              <a:t>učenici</a:t>
            </a:r>
            <a:r>
              <a:rPr lang="en-US" b="1" dirty="0"/>
              <a:t> </a:t>
            </a:r>
            <a:r>
              <a:rPr lang="en-US" b="1" dirty="0" err="1"/>
              <a:t>moraju</a:t>
            </a:r>
            <a:r>
              <a:rPr lang="en-US" b="1" dirty="0"/>
              <a:t> </a:t>
            </a:r>
            <a:r>
              <a:rPr lang="en-US" b="1" dirty="0" err="1"/>
              <a:t>pregledati</a:t>
            </a:r>
            <a:r>
              <a:rPr lang="en-US" b="1" dirty="0"/>
              <a:t> </a:t>
            </a:r>
            <a:r>
              <a:rPr lang="en-US" b="1" dirty="0" err="1"/>
              <a:t>svoje</a:t>
            </a:r>
            <a:r>
              <a:rPr lang="en-US" b="1" dirty="0"/>
              <a:t> </a:t>
            </a:r>
            <a:r>
              <a:rPr lang="en-US" b="1" dirty="0" err="1"/>
              <a:t>podatke</a:t>
            </a:r>
            <a:r>
              <a:rPr lang="en-US" b="1" dirty="0"/>
              <a:t> </a:t>
            </a: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1400"/>
              <a:buNone/>
            </a:pPr>
            <a:r>
              <a:rPr lang="en-US" b="1" dirty="0" err="1">
                <a:solidFill>
                  <a:schemeClr val="dk1"/>
                </a:solidFill>
              </a:rPr>
              <a:t>na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kartici</a:t>
            </a:r>
            <a:r>
              <a:rPr lang="en-US" b="1" dirty="0">
                <a:solidFill>
                  <a:schemeClr val="dk1"/>
                </a:solidFill>
              </a:rPr>
              <a:t> "Moji </a:t>
            </a:r>
            <a:r>
              <a:rPr lang="en-US" b="1" dirty="0" err="1">
                <a:solidFill>
                  <a:schemeClr val="dk1"/>
                </a:solidFill>
              </a:rPr>
              <a:t>podaci</a:t>
            </a:r>
            <a:r>
              <a:rPr lang="en-US" b="1" dirty="0">
                <a:solidFill>
                  <a:schemeClr val="dk1"/>
                </a:solidFill>
              </a:rPr>
              <a:t>"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en-US" b="1" dirty="0"/>
              <a:t> </a:t>
            </a: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1400"/>
              <a:buNone/>
            </a:pP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dirty="0" err="1">
                <a:solidFill>
                  <a:schemeClr val="tx1"/>
                </a:solidFill>
              </a:rPr>
              <a:t>adresa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ime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roditelja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ocjene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iz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prijašnjih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razreda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sl.)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en-US" b="1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en-US" b="1" dirty="0"/>
              <a:t> </a:t>
            </a:r>
            <a:r>
              <a:rPr lang="hr-HR" b="1" dirty="0"/>
              <a:t>i </a:t>
            </a:r>
            <a:r>
              <a:rPr lang="en-US" b="1" dirty="0" err="1"/>
              <a:t>eventualne</a:t>
            </a:r>
            <a:r>
              <a:rPr lang="en-US" b="1" dirty="0"/>
              <a:t> </a:t>
            </a:r>
            <a:r>
              <a:rPr lang="en-US" b="1" dirty="0" err="1"/>
              <a:t>nepravilnosti</a:t>
            </a:r>
            <a:r>
              <a:rPr lang="en-US" b="1" dirty="0"/>
              <a:t>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en-US" b="1" dirty="0" err="1"/>
              <a:t>prijaviti</a:t>
            </a:r>
            <a:r>
              <a:rPr lang="en-US" b="1" dirty="0"/>
              <a:t> </a:t>
            </a:r>
            <a:r>
              <a:rPr lang="en-US" b="1" dirty="0" err="1"/>
              <a:t>svom</a:t>
            </a:r>
            <a:r>
              <a:rPr lang="en-US" b="1" dirty="0"/>
              <a:t> </a:t>
            </a:r>
            <a:r>
              <a:rPr lang="en-US" b="1" dirty="0" err="1"/>
              <a:t>razredniku</a:t>
            </a:r>
            <a:r>
              <a:rPr lang="en-US" b="1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038277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Galerija</Template>
  <TotalTime>314</TotalTime>
  <Words>1597</Words>
  <Application>Microsoft Office PowerPoint</Application>
  <PresentationFormat>Široki zaslon</PresentationFormat>
  <Paragraphs>151</Paragraphs>
  <Slides>43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43</vt:i4>
      </vt:variant>
    </vt:vector>
  </HeadingPairs>
  <TitlesOfParts>
    <vt:vector size="51" baseType="lpstr">
      <vt:lpstr>Arial</vt:lpstr>
      <vt:lpstr>Calibri</vt:lpstr>
      <vt:lpstr>Candara</vt:lpstr>
      <vt:lpstr>Garamond</vt:lpstr>
      <vt:lpstr>Gill Sans MT</vt:lpstr>
      <vt:lpstr>Minion Pro Cond</vt:lpstr>
      <vt:lpstr>Noto Sans Symbols</vt:lpstr>
      <vt:lpstr>Gallery</vt:lpstr>
      <vt:lpstr> UPIS UČENIKA U SREDNJE ŠKOLE   2025.-26.</vt:lpstr>
      <vt:lpstr>Zakonodavni okvir</vt:lpstr>
      <vt:lpstr>PowerPoint prezentacija</vt:lpstr>
      <vt:lpstr>PowerPoint prezentacija</vt:lpstr>
      <vt:lpstr>https://srednje.e-upisi.hr </vt:lpstr>
      <vt:lpstr>PowerPoint prezentacija</vt:lpstr>
      <vt:lpstr>PRIJAVA U SUSTAV  ZA UČENIKE </vt:lpstr>
      <vt:lpstr>PRIJAVA U SUSTAV  ZA RODITELJE </vt:lpstr>
      <vt:lpstr>PRIJAVA U SUSTAV –  od 26. svibnja</vt:lpstr>
      <vt:lpstr>Elementi i kriteriji za upis </vt:lpstr>
      <vt:lpstr>Zajednički elementi</vt:lpstr>
      <vt:lpstr>PowerPoint prezentacija</vt:lpstr>
      <vt:lpstr>DODATNI ELEMENTI VREDNOVANJA:</vt:lpstr>
      <vt:lpstr>Provođenje dodatnih provjera</vt:lpstr>
      <vt:lpstr>NATJECANJA IZ ZNANJA - vrednovanje</vt:lpstr>
      <vt:lpstr>PowerPoint prezentacija</vt:lpstr>
      <vt:lpstr>Vrednovanje rezultata kandidata postignutih na  sportskim natjecanjima    posljednja četiri razreda osnovnog obrazovanja na natjecanjima školskih sportskih društava </vt:lpstr>
      <vt:lpstr>POSEBNI ELEMENTI VREDNOVANJA</vt:lpstr>
      <vt:lpstr>Otežani uvjeti</vt:lpstr>
      <vt:lpstr>Mogućnosti sustava</vt:lpstr>
      <vt:lpstr>Ako učenik traži automatsku provjeru…</vt:lpstr>
      <vt:lpstr>Zdravstvene teškoće</vt:lpstr>
      <vt:lpstr>VREDNOVANJE KANDIDATA PRIPADNIKA ROMSKE NACIONALNE MANJINE</vt:lpstr>
      <vt:lpstr>ROKOVI</vt:lpstr>
      <vt:lpstr>PowerPoint prezentacija</vt:lpstr>
      <vt:lpstr>Učenici s teškoćama</vt:lpstr>
      <vt:lpstr>Županijski ured</vt:lpstr>
      <vt:lpstr>PowerPoint prezentacija</vt:lpstr>
      <vt:lpstr>PowerPoint prezentacija</vt:lpstr>
      <vt:lpstr>PowerPoint prezentacija</vt:lpstr>
      <vt:lpstr>Prijava programa</vt:lpstr>
      <vt:lpstr>PowerPoint prezentacija</vt:lpstr>
      <vt:lpstr>PowerPoint prezentacija</vt:lpstr>
      <vt:lpstr>PowerPoint prezentacija</vt:lpstr>
      <vt:lpstr>PowerPoint prezentacija</vt:lpstr>
      <vt:lpstr>VAŽNO!</vt:lpstr>
      <vt:lpstr>VIBER</vt:lpstr>
      <vt:lpstr>Upisi u učeničke domove</vt:lpstr>
      <vt:lpstr>PowerPoint prezentacija</vt:lpstr>
      <vt:lpstr>Prijedlog dokumenta</vt:lpstr>
      <vt:lpstr>Dodatni bodovi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 UČENIKA U SREDNJE ŠKOLE    2022.-23.</dc:title>
  <dc:creator>OSSupetar</dc:creator>
  <cp:lastModifiedBy>OŠ SUPETAR-PEDAGOG</cp:lastModifiedBy>
  <cp:revision>35</cp:revision>
  <dcterms:created xsi:type="dcterms:W3CDTF">2022-06-06T10:31:48Z</dcterms:created>
  <dcterms:modified xsi:type="dcterms:W3CDTF">2025-05-29T12:38:41Z</dcterms:modified>
</cp:coreProperties>
</file>